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handoutMasterIdLst>
    <p:handoutMasterId r:id="rId33"/>
  </p:handoutMasterIdLst>
  <p:sldIdLst>
    <p:sldId id="257" r:id="rId2"/>
    <p:sldId id="258" r:id="rId3"/>
    <p:sldId id="293" r:id="rId4"/>
    <p:sldId id="264" r:id="rId5"/>
    <p:sldId id="295" r:id="rId6"/>
    <p:sldId id="272" r:id="rId7"/>
    <p:sldId id="271" r:id="rId8"/>
    <p:sldId id="296" r:id="rId9"/>
    <p:sldId id="297" r:id="rId10"/>
    <p:sldId id="275" r:id="rId11"/>
    <p:sldId id="273" r:id="rId12"/>
    <p:sldId id="274" r:id="rId13"/>
    <p:sldId id="276" r:id="rId14"/>
    <p:sldId id="278" r:id="rId15"/>
    <p:sldId id="298" r:id="rId16"/>
    <p:sldId id="279" r:id="rId17"/>
    <p:sldId id="285" r:id="rId18"/>
    <p:sldId id="280" r:id="rId19"/>
    <p:sldId id="281" r:id="rId20"/>
    <p:sldId id="299" r:id="rId21"/>
    <p:sldId id="283" r:id="rId22"/>
    <p:sldId id="284" r:id="rId23"/>
    <p:sldId id="286" r:id="rId24"/>
    <p:sldId id="287" r:id="rId25"/>
    <p:sldId id="288" r:id="rId26"/>
    <p:sldId id="289" r:id="rId27"/>
    <p:sldId id="290" r:id="rId28"/>
    <p:sldId id="291" r:id="rId29"/>
    <p:sldId id="292" r:id="rId30"/>
    <p:sldId id="294" r:id="rId3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99" autoAdjust="0"/>
    <p:restoredTop sz="89911" autoAdjust="0"/>
  </p:normalViewPr>
  <p:slideViewPr>
    <p:cSldViewPr snapToGrid="0">
      <p:cViewPr varScale="1">
        <p:scale>
          <a:sx n="107" d="100"/>
          <a:sy n="107" d="100"/>
        </p:scale>
        <p:origin x="618" y="102"/>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81" d="100"/>
          <a:sy n="81" d="100"/>
        </p:scale>
        <p:origin x="336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E960F3C6-F72F-4CD2-88BE-3E8F02716FC4}" type="datetime1">
              <a:rPr lang="it-IT" smtClean="0"/>
              <a:t>14/06/2023</a:t>
            </a:fld>
            <a:endParaRPr lang="it-IT" dirty="0"/>
          </a:p>
        </p:txBody>
      </p:sp>
      <p:sp>
        <p:nvSpPr>
          <p:cNvPr id="4" name="Segnaposto piè di pa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C64E50CC-F33A-4EF4-9F12-93EC4A21A0CF}" type="slidenum">
              <a:rPr lang="it-IT" smtClean="0"/>
              <a:t>‹N›</a:t>
            </a:fld>
            <a:endParaRPr lang="it-IT"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pPr rtl="0"/>
            <a:fld id="{6E8933E6-EF01-477A-9F16-F7DB22DF32A9}" type="datetime1">
              <a:rPr lang="it-IT" smtClean="0"/>
              <a:t>14/06/2023</a:t>
            </a:fld>
            <a:endParaRPr lang="it-IT" dirty="0"/>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it-IT" dirty="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32674CE4-FBD8-4481-AEFB-CA53E599A745}" type="slidenum">
              <a:rPr lang="it-IT" smtClean="0"/>
              <a:t>‹N›</a:t>
            </a:fld>
            <a:endParaRPr lang="it-IT"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dirty="0"/>
          </a:p>
        </p:txBody>
      </p:sp>
      <p:sp>
        <p:nvSpPr>
          <p:cNvPr id="4" name="Segnaposto numero diapositiva 3"/>
          <p:cNvSpPr>
            <a:spLocks noGrp="1"/>
          </p:cNvSpPr>
          <p:nvPr>
            <p:ph type="sldNum" sz="quarter" idx="10"/>
          </p:nvPr>
        </p:nvSpPr>
        <p:spPr/>
        <p:txBody>
          <a:bodyPr rtlCol="0"/>
          <a:lstStyle/>
          <a:p>
            <a:pPr rtl="0"/>
            <a:fld id="{32674CE4-FBD8-4481-AEFB-CA53E599A745}" type="slidenum">
              <a:rPr lang="it-IT" smtClean="0"/>
              <a:t>1</a:t>
            </a:fld>
            <a:endParaRPr lang="it-IT"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10</a:t>
            </a:fld>
            <a:endParaRPr lang="it-IT" dirty="0"/>
          </a:p>
        </p:txBody>
      </p:sp>
    </p:spTree>
    <p:extLst>
      <p:ext uri="{BB962C8B-B14F-4D97-AF65-F5344CB8AC3E}">
        <p14:creationId xmlns:p14="http://schemas.microsoft.com/office/powerpoint/2010/main" val="1493875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11</a:t>
            </a:fld>
            <a:endParaRPr lang="it-IT" dirty="0"/>
          </a:p>
        </p:txBody>
      </p:sp>
    </p:spTree>
    <p:extLst>
      <p:ext uri="{BB962C8B-B14F-4D97-AF65-F5344CB8AC3E}">
        <p14:creationId xmlns:p14="http://schemas.microsoft.com/office/powerpoint/2010/main" val="2389775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12</a:t>
            </a:fld>
            <a:endParaRPr lang="it-IT" dirty="0"/>
          </a:p>
        </p:txBody>
      </p:sp>
    </p:spTree>
    <p:extLst>
      <p:ext uri="{BB962C8B-B14F-4D97-AF65-F5344CB8AC3E}">
        <p14:creationId xmlns:p14="http://schemas.microsoft.com/office/powerpoint/2010/main" val="2615711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13</a:t>
            </a:fld>
            <a:endParaRPr lang="it-IT" dirty="0"/>
          </a:p>
        </p:txBody>
      </p:sp>
    </p:spTree>
    <p:extLst>
      <p:ext uri="{BB962C8B-B14F-4D97-AF65-F5344CB8AC3E}">
        <p14:creationId xmlns:p14="http://schemas.microsoft.com/office/powerpoint/2010/main" val="227978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14</a:t>
            </a:fld>
            <a:endParaRPr lang="it-IT" dirty="0"/>
          </a:p>
        </p:txBody>
      </p:sp>
    </p:spTree>
    <p:extLst>
      <p:ext uri="{BB962C8B-B14F-4D97-AF65-F5344CB8AC3E}">
        <p14:creationId xmlns:p14="http://schemas.microsoft.com/office/powerpoint/2010/main" val="1092964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15</a:t>
            </a:fld>
            <a:endParaRPr lang="it-IT" dirty="0"/>
          </a:p>
        </p:txBody>
      </p:sp>
    </p:spTree>
    <p:extLst>
      <p:ext uri="{BB962C8B-B14F-4D97-AF65-F5344CB8AC3E}">
        <p14:creationId xmlns:p14="http://schemas.microsoft.com/office/powerpoint/2010/main" val="42756741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16</a:t>
            </a:fld>
            <a:endParaRPr lang="it-IT" dirty="0"/>
          </a:p>
        </p:txBody>
      </p:sp>
    </p:spTree>
    <p:extLst>
      <p:ext uri="{BB962C8B-B14F-4D97-AF65-F5344CB8AC3E}">
        <p14:creationId xmlns:p14="http://schemas.microsoft.com/office/powerpoint/2010/main" val="1434481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17</a:t>
            </a:fld>
            <a:endParaRPr lang="it-IT" dirty="0"/>
          </a:p>
        </p:txBody>
      </p:sp>
    </p:spTree>
    <p:extLst>
      <p:ext uri="{BB962C8B-B14F-4D97-AF65-F5344CB8AC3E}">
        <p14:creationId xmlns:p14="http://schemas.microsoft.com/office/powerpoint/2010/main" val="3598827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18</a:t>
            </a:fld>
            <a:endParaRPr lang="it-IT" dirty="0"/>
          </a:p>
        </p:txBody>
      </p:sp>
    </p:spTree>
    <p:extLst>
      <p:ext uri="{BB962C8B-B14F-4D97-AF65-F5344CB8AC3E}">
        <p14:creationId xmlns:p14="http://schemas.microsoft.com/office/powerpoint/2010/main" val="2131663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19</a:t>
            </a:fld>
            <a:endParaRPr lang="it-IT" dirty="0"/>
          </a:p>
        </p:txBody>
      </p:sp>
    </p:spTree>
    <p:extLst>
      <p:ext uri="{BB962C8B-B14F-4D97-AF65-F5344CB8AC3E}">
        <p14:creationId xmlns:p14="http://schemas.microsoft.com/office/powerpoint/2010/main" val="3129855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a:t>
            </a:fld>
            <a:endParaRPr lang="it-IT" dirty="0"/>
          </a:p>
        </p:txBody>
      </p:sp>
    </p:spTree>
    <p:extLst>
      <p:ext uri="{BB962C8B-B14F-4D97-AF65-F5344CB8AC3E}">
        <p14:creationId xmlns:p14="http://schemas.microsoft.com/office/powerpoint/2010/main" val="118867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20</a:t>
            </a:fld>
            <a:endParaRPr lang="it-IT" dirty="0"/>
          </a:p>
        </p:txBody>
      </p:sp>
    </p:spTree>
    <p:extLst>
      <p:ext uri="{BB962C8B-B14F-4D97-AF65-F5344CB8AC3E}">
        <p14:creationId xmlns:p14="http://schemas.microsoft.com/office/powerpoint/2010/main" val="3098987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21</a:t>
            </a:fld>
            <a:endParaRPr lang="it-IT" dirty="0"/>
          </a:p>
        </p:txBody>
      </p:sp>
    </p:spTree>
    <p:extLst>
      <p:ext uri="{BB962C8B-B14F-4D97-AF65-F5344CB8AC3E}">
        <p14:creationId xmlns:p14="http://schemas.microsoft.com/office/powerpoint/2010/main" val="20937595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22</a:t>
            </a:fld>
            <a:endParaRPr lang="it-IT" dirty="0"/>
          </a:p>
        </p:txBody>
      </p:sp>
    </p:spTree>
    <p:extLst>
      <p:ext uri="{BB962C8B-B14F-4D97-AF65-F5344CB8AC3E}">
        <p14:creationId xmlns:p14="http://schemas.microsoft.com/office/powerpoint/2010/main" val="429591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23</a:t>
            </a:fld>
            <a:endParaRPr lang="it-IT" dirty="0"/>
          </a:p>
        </p:txBody>
      </p:sp>
    </p:spTree>
    <p:extLst>
      <p:ext uri="{BB962C8B-B14F-4D97-AF65-F5344CB8AC3E}">
        <p14:creationId xmlns:p14="http://schemas.microsoft.com/office/powerpoint/2010/main" val="20389855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24</a:t>
            </a:fld>
            <a:endParaRPr lang="it-IT" dirty="0"/>
          </a:p>
        </p:txBody>
      </p:sp>
    </p:spTree>
    <p:extLst>
      <p:ext uri="{BB962C8B-B14F-4D97-AF65-F5344CB8AC3E}">
        <p14:creationId xmlns:p14="http://schemas.microsoft.com/office/powerpoint/2010/main" val="18530886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25</a:t>
            </a:fld>
            <a:endParaRPr lang="it-IT" dirty="0"/>
          </a:p>
        </p:txBody>
      </p:sp>
    </p:spTree>
    <p:extLst>
      <p:ext uri="{BB962C8B-B14F-4D97-AF65-F5344CB8AC3E}">
        <p14:creationId xmlns:p14="http://schemas.microsoft.com/office/powerpoint/2010/main" val="525847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26</a:t>
            </a:fld>
            <a:endParaRPr lang="it-IT" dirty="0"/>
          </a:p>
        </p:txBody>
      </p:sp>
    </p:spTree>
    <p:extLst>
      <p:ext uri="{BB962C8B-B14F-4D97-AF65-F5344CB8AC3E}">
        <p14:creationId xmlns:p14="http://schemas.microsoft.com/office/powerpoint/2010/main" val="31073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27</a:t>
            </a:fld>
            <a:endParaRPr lang="it-IT" dirty="0"/>
          </a:p>
        </p:txBody>
      </p:sp>
    </p:spTree>
    <p:extLst>
      <p:ext uri="{BB962C8B-B14F-4D97-AF65-F5344CB8AC3E}">
        <p14:creationId xmlns:p14="http://schemas.microsoft.com/office/powerpoint/2010/main" val="26741107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28</a:t>
            </a:fld>
            <a:endParaRPr lang="it-IT" dirty="0"/>
          </a:p>
        </p:txBody>
      </p:sp>
    </p:spTree>
    <p:extLst>
      <p:ext uri="{BB962C8B-B14F-4D97-AF65-F5344CB8AC3E}">
        <p14:creationId xmlns:p14="http://schemas.microsoft.com/office/powerpoint/2010/main" val="40339221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29</a:t>
            </a:fld>
            <a:endParaRPr lang="it-IT" dirty="0"/>
          </a:p>
        </p:txBody>
      </p:sp>
    </p:spTree>
    <p:extLst>
      <p:ext uri="{BB962C8B-B14F-4D97-AF65-F5344CB8AC3E}">
        <p14:creationId xmlns:p14="http://schemas.microsoft.com/office/powerpoint/2010/main" val="203799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3</a:t>
            </a:fld>
            <a:endParaRPr lang="it-IT" dirty="0"/>
          </a:p>
        </p:txBody>
      </p:sp>
    </p:spTree>
    <p:extLst>
      <p:ext uri="{BB962C8B-B14F-4D97-AF65-F5344CB8AC3E}">
        <p14:creationId xmlns:p14="http://schemas.microsoft.com/office/powerpoint/2010/main" val="19936516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30</a:t>
            </a:fld>
            <a:endParaRPr lang="it-IT" dirty="0"/>
          </a:p>
        </p:txBody>
      </p:sp>
    </p:spTree>
    <p:extLst>
      <p:ext uri="{BB962C8B-B14F-4D97-AF65-F5344CB8AC3E}">
        <p14:creationId xmlns:p14="http://schemas.microsoft.com/office/powerpoint/2010/main" val="2856014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4</a:t>
            </a:fld>
            <a:endParaRPr lang="it-IT" dirty="0"/>
          </a:p>
        </p:txBody>
      </p:sp>
    </p:spTree>
    <p:extLst>
      <p:ext uri="{BB962C8B-B14F-4D97-AF65-F5344CB8AC3E}">
        <p14:creationId xmlns:p14="http://schemas.microsoft.com/office/powerpoint/2010/main" val="1565331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5</a:t>
            </a:fld>
            <a:endParaRPr lang="it-IT" dirty="0"/>
          </a:p>
        </p:txBody>
      </p:sp>
    </p:spTree>
    <p:extLst>
      <p:ext uri="{BB962C8B-B14F-4D97-AF65-F5344CB8AC3E}">
        <p14:creationId xmlns:p14="http://schemas.microsoft.com/office/powerpoint/2010/main" val="3776683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marL="171450" indent="-171450" rtl="0">
              <a:buFont typeface="Arial" panose="020B0604020202020204" pitchFamily="34" charset="0"/>
              <a:buChar char="•"/>
            </a:pPr>
            <a:r>
              <a:rPr lang="it-IT" dirty="0"/>
              <a:t>Vantaggi che il pubblico trarrà dalla presentazione: gli adulti sono più interessati a un argomento se sanno come e perché è importante per loro.</a:t>
            </a:r>
          </a:p>
          <a:p>
            <a:pPr marL="171450" indent="-171450" rtl="0">
              <a:buFont typeface="Arial" panose="020B0604020202020204" pitchFamily="34" charset="0"/>
              <a:buChar char="•"/>
            </a:pPr>
            <a:r>
              <a:rPr lang="it-IT" dirty="0"/>
              <a:t>Livello di competenza del relatore sull'argomento: indicare brevemente la propria esperienza nel settore o spiegare ai partecipanti perché l'argomento è interessante.</a:t>
            </a:r>
          </a:p>
        </p:txBody>
      </p:sp>
      <p:sp>
        <p:nvSpPr>
          <p:cNvPr id="4" name="Segnaposto numero diapositiva 3"/>
          <p:cNvSpPr>
            <a:spLocks noGrp="1"/>
          </p:cNvSpPr>
          <p:nvPr>
            <p:ph type="sldNum" sz="quarter" idx="10"/>
          </p:nvPr>
        </p:nvSpPr>
        <p:spPr/>
        <p:txBody>
          <a:bodyPr rtlCol="0"/>
          <a:lstStyle/>
          <a:p>
            <a:pPr rtl="0"/>
            <a:fld id="{CF2FD335-6D8E-486A-8F5F-DFC7325903FF}" type="slidenum">
              <a:rPr lang="it-IT" smtClean="0"/>
              <a:t>6</a:t>
            </a:fld>
            <a:endParaRPr lang="it-IT" dirty="0"/>
          </a:p>
        </p:txBody>
      </p:sp>
    </p:spTree>
    <p:extLst>
      <p:ext uri="{BB962C8B-B14F-4D97-AF65-F5344CB8AC3E}">
        <p14:creationId xmlns:p14="http://schemas.microsoft.com/office/powerpoint/2010/main" val="3543967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7</a:t>
            </a:fld>
            <a:endParaRPr lang="it-IT" dirty="0"/>
          </a:p>
        </p:txBody>
      </p:sp>
    </p:spTree>
    <p:extLst>
      <p:ext uri="{BB962C8B-B14F-4D97-AF65-F5344CB8AC3E}">
        <p14:creationId xmlns:p14="http://schemas.microsoft.com/office/powerpoint/2010/main" val="76216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8</a:t>
            </a:fld>
            <a:endParaRPr lang="it-IT" dirty="0"/>
          </a:p>
        </p:txBody>
      </p:sp>
    </p:spTree>
    <p:extLst>
      <p:ext uri="{BB962C8B-B14F-4D97-AF65-F5344CB8AC3E}">
        <p14:creationId xmlns:p14="http://schemas.microsoft.com/office/powerpoint/2010/main" val="1376756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2674CE4-FBD8-4481-AEFB-CA53E599A745}" type="slidenum">
              <a:rPr lang="it-IT" smtClean="0"/>
              <a:t>9</a:t>
            </a:fld>
            <a:endParaRPr lang="it-IT" dirty="0"/>
          </a:p>
        </p:txBody>
      </p:sp>
    </p:spTree>
    <p:extLst>
      <p:ext uri="{BB962C8B-B14F-4D97-AF65-F5344CB8AC3E}">
        <p14:creationId xmlns:p14="http://schemas.microsoft.com/office/powerpoint/2010/main" val="375727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rtl="0"/>
            <a:fld id="{FF45CE0C-FE7B-4B2A-9705-7B4AD2753E3D}" type="datetime1">
              <a:rPr lang="it-IT" smtClean="0"/>
              <a:t>14/06/2023</a:t>
            </a:fld>
            <a:endParaRPr lang="it-IT" dirty="0"/>
          </a:p>
        </p:txBody>
      </p:sp>
      <p:sp>
        <p:nvSpPr>
          <p:cNvPr id="5" name="Footer Placeholder 4"/>
          <p:cNvSpPr>
            <a:spLocks noGrp="1"/>
          </p:cNvSpPr>
          <p:nvPr>
            <p:ph type="ftr" sz="quarter" idx="11"/>
          </p:nvPr>
        </p:nvSpPr>
        <p:spPr>
          <a:xfrm>
            <a:off x="2416500" y="329307"/>
            <a:ext cx="4973915" cy="309201"/>
          </a:xfrm>
        </p:spPr>
        <p:txBody>
          <a:bodyPr/>
          <a:lstStyle/>
          <a:p>
            <a:pPr rtl="0"/>
            <a:r>
              <a:rPr lang="it-IT"/>
              <a:t>Aggiungere un piè di pagina</a:t>
            </a:r>
            <a:endParaRPr lang="it-IT" dirty="0"/>
          </a:p>
        </p:txBody>
      </p:sp>
      <p:sp>
        <p:nvSpPr>
          <p:cNvPr id="6" name="Slide Number Placeholder 5"/>
          <p:cNvSpPr>
            <a:spLocks noGrp="1"/>
          </p:cNvSpPr>
          <p:nvPr>
            <p:ph type="sldNum" sz="quarter" idx="12"/>
          </p:nvPr>
        </p:nvSpPr>
        <p:spPr>
          <a:xfrm>
            <a:off x="1437664" y="798973"/>
            <a:ext cx="811019" cy="503578"/>
          </a:xfrm>
        </p:spPr>
        <p:txBody>
          <a:bodyPr/>
          <a:lstStyle/>
          <a:p>
            <a:pPr rtl="0"/>
            <a:fld id="{401CF334-2D5C-4859-84A6-CA7E6E43FAEB}" type="slidenum">
              <a:rPr lang="it-IT" smtClean="0"/>
              <a:t>‹N›</a:t>
            </a:fld>
            <a:endParaRPr lang="it-IT"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180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C2B419E8-B2C1-406A-97DC-908D16822CEA}" type="datetime1">
              <a:rPr lang="it-IT" smtClean="0"/>
              <a:t>14/06/2023</a:t>
            </a:fld>
            <a:endParaRPr lang="it-IT" dirty="0"/>
          </a:p>
        </p:txBody>
      </p:sp>
      <p:sp>
        <p:nvSpPr>
          <p:cNvPr id="5" name="Footer Placeholder 4"/>
          <p:cNvSpPr>
            <a:spLocks noGrp="1"/>
          </p:cNvSpPr>
          <p:nvPr>
            <p:ph type="ftr" sz="quarter" idx="11"/>
          </p:nvPr>
        </p:nvSpPr>
        <p:spPr/>
        <p:txBody>
          <a:bodyPr/>
          <a:lstStyle/>
          <a:p>
            <a:pPr rtl="0"/>
            <a:r>
              <a:rPr lang="it-IT"/>
              <a:t>Aggiungere un piè di pagina</a:t>
            </a:r>
            <a:endParaRPr lang="it-IT" dirty="0"/>
          </a:p>
        </p:txBody>
      </p:sp>
      <p:sp>
        <p:nvSpPr>
          <p:cNvPr id="6" name="Slide Number Placeholder 5"/>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612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F4D03754-F5D4-4248-B68C-6FC7EF9CDEFD}" type="datetime1">
              <a:rPr lang="it-IT" smtClean="0"/>
              <a:t>14/06/2023</a:t>
            </a:fld>
            <a:endParaRPr lang="it-IT" dirty="0"/>
          </a:p>
        </p:txBody>
      </p:sp>
      <p:sp>
        <p:nvSpPr>
          <p:cNvPr id="5" name="Footer Placeholder 4"/>
          <p:cNvSpPr>
            <a:spLocks noGrp="1"/>
          </p:cNvSpPr>
          <p:nvPr>
            <p:ph type="ftr" sz="quarter" idx="11"/>
          </p:nvPr>
        </p:nvSpPr>
        <p:spPr/>
        <p:txBody>
          <a:bodyPr/>
          <a:lstStyle/>
          <a:p>
            <a:pPr rtl="0"/>
            <a:r>
              <a:rPr lang="it-IT"/>
              <a:t>Aggiungere un piè di pagina</a:t>
            </a:r>
            <a:endParaRPr lang="it-IT" dirty="0"/>
          </a:p>
        </p:txBody>
      </p:sp>
      <p:sp>
        <p:nvSpPr>
          <p:cNvPr id="6" name="Slide Number Placeholder 5"/>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613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E5143DE7-AFA5-4A11-BF3D-887F06F461ED}" type="datetime1">
              <a:rPr lang="it-IT" smtClean="0"/>
              <a:t>14/06/2023</a:t>
            </a:fld>
            <a:endParaRPr lang="it-IT" dirty="0"/>
          </a:p>
        </p:txBody>
      </p:sp>
      <p:sp>
        <p:nvSpPr>
          <p:cNvPr id="5" name="Footer Placeholder 4"/>
          <p:cNvSpPr>
            <a:spLocks noGrp="1"/>
          </p:cNvSpPr>
          <p:nvPr>
            <p:ph type="ftr" sz="quarter" idx="11"/>
          </p:nvPr>
        </p:nvSpPr>
        <p:spPr/>
        <p:txBody>
          <a:bodyPr/>
          <a:lstStyle/>
          <a:p>
            <a:pPr rtl="0"/>
            <a:r>
              <a:rPr lang="it-IT"/>
              <a:t>Aggiungere un piè di pagina</a:t>
            </a:r>
            <a:endParaRPr lang="it-IT" dirty="0"/>
          </a:p>
        </p:txBody>
      </p:sp>
      <p:sp>
        <p:nvSpPr>
          <p:cNvPr id="6" name="Slide Number Placeholder 5"/>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717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6967CF99-E3E3-4B20-8E78-98237F4D49B3}" type="datetime1">
              <a:rPr lang="it-IT" smtClean="0"/>
              <a:t>14/06/2023</a:t>
            </a:fld>
            <a:endParaRPr lang="it-IT" dirty="0"/>
          </a:p>
        </p:txBody>
      </p:sp>
      <p:sp>
        <p:nvSpPr>
          <p:cNvPr id="5" name="Footer Placeholder 4"/>
          <p:cNvSpPr>
            <a:spLocks noGrp="1"/>
          </p:cNvSpPr>
          <p:nvPr>
            <p:ph type="ftr" sz="quarter" idx="11"/>
          </p:nvPr>
        </p:nvSpPr>
        <p:spPr/>
        <p:txBody>
          <a:bodyPr/>
          <a:lstStyle/>
          <a:p>
            <a:pPr rtl="0"/>
            <a:r>
              <a:rPr lang="it-IT"/>
              <a:t>Aggiungere un piè di pagina</a:t>
            </a:r>
            <a:endParaRPr lang="it-IT" dirty="0"/>
          </a:p>
        </p:txBody>
      </p:sp>
      <p:sp>
        <p:nvSpPr>
          <p:cNvPr id="6" name="Slide Number Placeholder 5"/>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830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rtl="0"/>
            <a:fld id="{0CA5BDB5-7AA7-4257-952D-C8DEE6041286}" type="datetime1">
              <a:rPr lang="it-IT" smtClean="0"/>
              <a:t>14/06/2023</a:t>
            </a:fld>
            <a:endParaRPr lang="it-IT" dirty="0"/>
          </a:p>
        </p:txBody>
      </p:sp>
      <p:sp>
        <p:nvSpPr>
          <p:cNvPr id="6" name="Footer Placeholder 5"/>
          <p:cNvSpPr>
            <a:spLocks noGrp="1"/>
          </p:cNvSpPr>
          <p:nvPr>
            <p:ph type="ftr" sz="quarter" idx="11"/>
          </p:nvPr>
        </p:nvSpPr>
        <p:spPr/>
        <p:txBody>
          <a:bodyPr/>
          <a:lstStyle/>
          <a:p>
            <a:pPr rtl="0"/>
            <a:r>
              <a:rPr lang="it-IT"/>
              <a:t>Aggiungere un piè di pagina</a:t>
            </a:r>
            <a:endParaRPr lang="it-IT" dirty="0"/>
          </a:p>
        </p:txBody>
      </p:sp>
      <p:sp>
        <p:nvSpPr>
          <p:cNvPr id="7" name="Slide Number Placeholder 6"/>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567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rtl="0"/>
            <a:fld id="{7309BE4F-B421-46A8-8490-8FD5B43043CE}" type="datetime1">
              <a:rPr lang="it-IT" smtClean="0"/>
              <a:t>14/06/2023</a:t>
            </a:fld>
            <a:endParaRPr lang="it-IT" dirty="0"/>
          </a:p>
        </p:txBody>
      </p:sp>
      <p:sp>
        <p:nvSpPr>
          <p:cNvPr id="8" name="Footer Placeholder 7"/>
          <p:cNvSpPr>
            <a:spLocks noGrp="1"/>
          </p:cNvSpPr>
          <p:nvPr>
            <p:ph type="ftr" sz="quarter" idx="11"/>
          </p:nvPr>
        </p:nvSpPr>
        <p:spPr/>
        <p:txBody>
          <a:bodyPr/>
          <a:lstStyle/>
          <a:p>
            <a:pPr rtl="0"/>
            <a:r>
              <a:rPr lang="it-IT"/>
              <a:t>Aggiungere un piè di pagina</a:t>
            </a:r>
            <a:endParaRPr lang="it-IT" dirty="0"/>
          </a:p>
        </p:txBody>
      </p:sp>
      <p:sp>
        <p:nvSpPr>
          <p:cNvPr id="9" name="Slide Number Placeholder 8"/>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833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rtl="0"/>
            <a:fld id="{D5DD0253-3967-4966-ACC5-3E15D4B5D40A}" type="datetime1">
              <a:rPr lang="it-IT" smtClean="0"/>
              <a:t>14/06/2023</a:t>
            </a:fld>
            <a:endParaRPr lang="it-IT" dirty="0"/>
          </a:p>
        </p:txBody>
      </p:sp>
      <p:sp>
        <p:nvSpPr>
          <p:cNvPr id="4" name="Footer Placeholder 3"/>
          <p:cNvSpPr>
            <a:spLocks noGrp="1"/>
          </p:cNvSpPr>
          <p:nvPr>
            <p:ph type="ftr" sz="quarter" idx="11"/>
          </p:nvPr>
        </p:nvSpPr>
        <p:spPr/>
        <p:txBody>
          <a:bodyPr/>
          <a:lstStyle/>
          <a:p>
            <a:pPr rtl="0"/>
            <a:r>
              <a:rPr lang="it-IT"/>
              <a:t>Aggiungere un piè di pagina</a:t>
            </a:r>
            <a:endParaRPr lang="it-IT" dirty="0"/>
          </a:p>
        </p:txBody>
      </p:sp>
      <p:sp>
        <p:nvSpPr>
          <p:cNvPr id="5" name="Slide Number Placeholder 4"/>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2887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83917758-FBFA-4B1A-8C64-E6F62194BCAF}" type="datetime1">
              <a:rPr lang="it-IT" smtClean="0"/>
              <a:t>14/06/2023</a:t>
            </a:fld>
            <a:endParaRPr lang="it-IT" dirty="0"/>
          </a:p>
        </p:txBody>
      </p:sp>
      <p:sp>
        <p:nvSpPr>
          <p:cNvPr id="3" name="Footer Placeholder 2"/>
          <p:cNvSpPr>
            <a:spLocks noGrp="1"/>
          </p:cNvSpPr>
          <p:nvPr>
            <p:ph type="ftr" sz="quarter" idx="11"/>
          </p:nvPr>
        </p:nvSpPr>
        <p:spPr/>
        <p:txBody>
          <a:bodyPr/>
          <a:lstStyle/>
          <a:p>
            <a:pPr rtl="0"/>
            <a:r>
              <a:rPr lang="it-IT"/>
              <a:t>Aggiungere un piè di pagina</a:t>
            </a:r>
            <a:endParaRPr lang="it-IT" dirty="0"/>
          </a:p>
        </p:txBody>
      </p:sp>
      <p:sp>
        <p:nvSpPr>
          <p:cNvPr id="4" name="Slide Number Placeholder 3"/>
          <p:cNvSpPr>
            <a:spLocks noGrp="1"/>
          </p:cNvSpPr>
          <p:nvPr>
            <p:ph type="sldNum" sz="quarter" idx="12"/>
          </p:nvPr>
        </p:nvSpPr>
        <p:spPr/>
        <p:txBody>
          <a:bodyPr/>
          <a:lstStyle/>
          <a:p>
            <a:pPr rtl="0"/>
            <a:fld id="{401CF334-2D5C-4859-84A6-CA7E6E43FAEB}" type="slidenum">
              <a:rPr lang="it-IT" smtClean="0"/>
              <a:t>‹N›</a:t>
            </a:fld>
            <a:endParaRPr lang="it-IT" dirty="0"/>
          </a:p>
        </p:txBody>
      </p:sp>
    </p:spTree>
    <p:extLst>
      <p:ext uri="{BB962C8B-B14F-4D97-AF65-F5344CB8AC3E}">
        <p14:creationId xmlns:p14="http://schemas.microsoft.com/office/powerpoint/2010/main" val="355578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DEB642AE-E387-4307-A3AA-36C56AE3F5B7}" type="datetime1">
              <a:rPr lang="it-IT" smtClean="0"/>
              <a:t>14/06/2023</a:t>
            </a:fld>
            <a:endParaRPr lang="it-IT" dirty="0"/>
          </a:p>
        </p:txBody>
      </p:sp>
      <p:sp>
        <p:nvSpPr>
          <p:cNvPr id="6" name="Footer Placeholder 5"/>
          <p:cNvSpPr>
            <a:spLocks noGrp="1"/>
          </p:cNvSpPr>
          <p:nvPr>
            <p:ph type="ftr" sz="quarter" idx="11"/>
          </p:nvPr>
        </p:nvSpPr>
        <p:spPr/>
        <p:txBody>
          <a:bodyPr/>
          <a:lstStyle/>
          <a:p>
            <a:pPr rtl="0"/>
            <a:r>
              <a:rPr lang="it-IT"/>
              <a:t>Aggiungere un piè di pagina</a:t>
            </a:r>
            <a:endParaRPr lang="it-IT" dirty="0"/>
          </a:p>
        </p:txBody>
      </p:sp>
      <p:sp>
        <p:nvSpPr>
          <p:cNvPr id="7" name="Slide Number Placeholder 6"/>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585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pPr rtl="0"/>
            <a:fld id="{3D200FC8-F579-432E-B640-819E16CA8430}" type="datetime1">
              <a:rPr lang="it-IT" smtClean="0"/>
              <a:t>14/06/2023</a:t>
            </a:fld>
            <a:endParaRPr lang="it-IT" dirty="0"/>
          </a:p>
        </p:txBody>
      </p:sp>
      <p:sp>
        <p:nvSpPr>
          <p:cNvPr id="6" name="Footer Placeholder 5"/>
          <p:cNvSpPr>
            <a:spLocks noGrp="1"/>
          </p:cNvSpPr>
          <p:nvPr>
            <p:ph type="ftr" sz="quarter" idx="11"/>
          </p:nvPr>
        </p:nvSpPr>
        <p:spPr>
          <a:xfrm>
            <a:off x="1447382" y="318640"/>
            <a:ext cx="5541004" cy="320931"/>
          </a:xfrm>
        </p:spPr>
        <p:txBody>
          <a:bodyPr/>
          <a:lstStyle/>
          <a:p>
            <a:pPr rtl="0"/>
            <a:r>
              <a:rPr lang="it-IT"/>
              <a:t>Aggiungere un piè di pagina</a:t>
            </a:r>
            <a:endParaRPr lang="it-IT" dirty="0"/>
          </a:p>
        </p:txBody>
      </p:sp>
      <p:sp>
        <p:nvSpPr>
          <p:cNvPr id="7" name="Slide Number Placeholder 6"/>
          <p:cNvSpPr>
            <a:spLocks noGrp="1"/>
          </p:cNvSpPr>
          <p:nvPr>
            <p:ph type="sldNum" sz="quarter" idx="12"/>
          </p:nvPr>
        </p:nvSpPr>
        <p:spPr/>
        <p:txBody>
          <a:bodyPr/>
          <a:lstStyle/>
          <a:p>
            <a:pPr rtl="0"/>
            <a:fld id="{401CF334-2D5C-4859-84A6-CA7E6E43FAEB}" type="slidenum">
              <a:rPr lang="it-IT" smtClean="0"/>
              <a:t>‹N›</a:t>
            </a:fld>
            <a:endParaRPr lang="it-IT"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694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rtl="0"/>
            <a:fld id="{F112F82E-257A-4736-8A5C-FA8E2834A189}" type="datetime1">
              <a:rPr lang="it-IT" smtClean="0"/>
              <a:t>14/06/2023</a:t>
            </a:fld>
            <a:endParaRPr lang="it-IT"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rtl="0"/>
            <a:r>
              <a:rPr lang="it-IT"/>
              <a:t>Aggiungere un piè di pagina</a:t>
            </a:r>
            <a:endParaRPr lang="it-IT"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pPr rtl="0"/>
            <a:fld id="{401CF334-2D5C-4859-84A6-CA7E6E43FAEB}" type="slidenum">
              <a:rPr lang="it-IT" smtClean="0"/>
              <a:t>‹N›</a:t>
            </a:fld>
            <a:endParaRPr lang="it-IT"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5836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415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studiolegale@marcozucchini.com"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mailto:marco.zucchini@milano.pecavvocati.i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7779" y="291830"/>
            <a:ext cx="8637073" cy="3051899"/>
          </a:xfrm>
        </p:spPr>
        <p:txBody>
          <a:bodyPr rtlCol="0">
            <a:noAutofit/>
          </a:bodyPr>
          <a:lstStyle/>
          <a:p>
            <a:pPr algn="ct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br>
              <a:rPr lang="it-IT" sz="2000" dirty="0"/>
            </a:br>
            <a:r>
              <a:rPr lang="it-IT" sz="2000" b="1" dirty="0">
                <a:solidFill>
                  <a:srgbClr val="002060"/>
                </a:solidFill>
              </a:rPr>
              <a:t>Le Sezioni Unite n. 41994/2021 e la «nullità derivata» parziale delle fideiussioni conformi allo schema ABI.</a:t>
            </a:r>
            <a:br>
              <a:rPr lang="it-IT" sz="2000" b="1" dirty="0">
                <a:solidFill>
                  <a:srgbClr val="002060"/>
                </a:solidFill>
              </a:rPr>
            </a:br>
            <a:br>
              <a:rPr lang="it-IT" sz="2000" b="1" dirty="0">
                <a:solidFill>
                  <a:srgbClr val="002060"/>
                </a:solidFill>
              </a:rPr>
            </a:br>
            <a:r>
              <a:rPr lang="it-IT" sz="2000" b="1" dirty="0">
                <a:solidFill>
                  <a:srgbClr val="002060"/>
                </a:solidFill>
              </a:rPr>
              <a:t>Le conseguenze di diritto sostanziale, in particolare la nullità della clausola di deroga all’art.  1957 c.c. e l’impatto  sui contratti esistenti.</a:t>
            </a:r>
            <a:br>
              <a:rPr lang="it-IT" sz="2000" b="1" dirty="0">
                <a:solidFill>
                  <a:srgbClr val="002060"/>
                </a:solidFill>
              </a:rPr>
            </a:br>
            <a:br>
              <a:rPr lang="it-IT" sz="2000" dirty="0">
                <a:solidFill>
                  <a:srgbClr val="002060"/>
                </a:solidFill>
              </a:rPr>
            </a:br>
            <a:endParaRPr lang="it-IT" sz="2000" dirty="0">
              <a:solidFill>
                <a:srgbClr val="002060"/>
              </a:solidFill>
            </a:endParaRPr>
          </a:p>
        </p:txBody>
      </p:sp>
      <p:sp>
        <p:nvSpPr>
          <p:cNvPr id="3" name="Sottotitolo 2"/>
          <p:cNvSpPr>
            <a:spLocks noGrp="1"/>
          </p:cNvSpPr>
          <p:nvPr>
            <p:ph type="subTitle" idx="1"/>
          </p:nvPr>
        </p:nvSpPr>
        <p:spPr>
          <a:xfrm>
            <a:off x="2427016" y="3993022"/>
            <a:ext cx="8637072" cy="977621"/>
          </a:xfrm>
        </p:spPr>
        <p:txBody>
          <a:bodyPr rtlCol="0"/>
          <a:lstStyle/>
          <a:p>
            <a:pPr rtl="0"/>
            <a:r>
              <a:rPr lang="it-IT" dirty="0">
                <a:solidFill>
                  <a:srgbClr val="002060"/>
                </a:solidFill>
              </a:rPr>
              <a:t>Webinar: 14.6.2023</a:t>
            </a:r>
          </a:p>
          <a:p>
            <a:pPr rtl="0"/>
            <a:r>
              <a:rPr lang="it-IT" dirty="0">
                <a:solidFill>
                  <a:srgbClr val="002060"/>
                </a:solidFill>
              </a:rPr>
              <a:t>Relatore:  AVV:  Marco Zucchini</a:t>
            </a:r>
          </a:p>
        </p:txBody>
      </p:sp>
      <p:pic>
        <p:nvPicPr>
          <p:cNvPr id="4" name="Picture 4" descr="Ragione &amp; Diritto">
            <a:extLst>
              <a:ext uri="{FF2B5EF4-FFF2-40B4-BE49-F238E27FC236}">
                <a16:creationId xmlns:a16="http://schemas.microsoft.com/office/drawing/2014/main" id="{6207DFA0-9894-820D-B687-EAF2A3EEE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DFBD6951-3834-6384-CA7D-B83D5D799769}"/>
              </a:ext>
            </a:extLst>
          </p:cNvPr>
          <p:cNvSpPr>
            <a:spLocks noGrp="1"/>
          </p:cNvSpPr>
          <p:nvPr>
            <p:ph type="sldNum" sz="quarter" idx="12"/>
          </p:nvPr>
        </p:nvSpPr>
        <p:spPr/>
        <p:txBody>
          <a:bodyPr/>
          <a:lstStyle/>
          <a:p>
            <a:pPr rtl="0"/>
            <a:fld id="{401CF334-2D5C-4859-84A6-CA7E6E43FAEB}" type="slidenum">
              <a:rPr lang="it-IT" smtClean="0"/>
              <a:t>1</a:t>
            </a:fld>
            <a:endParaRPr lang="it-IT" dirty="0"/>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rtl="0"/>
            <a:r>
              <a:rPr lang="it-IT" dirty="0">
                <a:solidFill>
                  <a:srgbClr val="002060"/>
                </a:solidFill>
              </a:rPr>
              <a:t>Comportamento banche dopo il provvedimento della banca </a:t>
            </a:r>
            <a:r>
              <a:rPr lang="it-IT" dirty="0" err="1">
                <a:solidFill>
                  <a:srgbClr val="002060"/>
                </a:solidFill>
              </a:rPr>
              <a:t>d’italia</a:t>
            </a:r>
            <a:endParaRPr lang="it-IT" dirty="0">
              <a:solidFill>
                <a:srgbClr val="002060"/>
              </a:solidFill>
            </a:endParaRPr>
          </a:p>
        </p:txBody>
      </p:sp>
      <p:sp>
        <p:nvSpPr>
          <p:cNvPr id="4" name="Segnaposto testo 3"/>
          <p:cNvSpPr>
            <a:spLocks noGrp="1"/>
          </p:cNvSpPr>
          <p:nvPr>
            <p:ph idx="1"/>
          </p:nvPr>
        </p:nvSpPr>
        <p:spPr>
          <a:xfrm>
            <a:off x="2734234" y="2015732"/>
            <a:ext cx="7351059" cy="3450613"/>
          </a:xfrm>
        </p:spPr>
        <p:txBody>
          <a:bodyPr rtlCol="0">
            <a:noAutofit/>
          </a:bodyPr>
          <a:lstStyle/>
          <a:p>
            <a:pPr marL="0" indent="0" algn="just" rtl="0">
              <a:buNone/>
            </a:pPr>
            <a:r>
              <a:rPr lang="it-IT" sz="1800" dirty="0">
                <a:solidFill>
                  <a:srgbClr val="002060"/>
                </a:solidFill>
              </a:rPr>
              <a:t>Negli anni successivi al provvedimento del 2005 la maggior parte delle banche ha continuato a </a:t>
            </a:r>
            <a:r>
              <a:rPr lang="it-IT" sz="1800" b="1" dirty="0">
                <a:solidFill>
                  <a:srgbClr val="002060"/>
                </a:solidFill>
                <a:highlight>
                  <a:srgbClr val="C0C0C0"/>
                </a:highlight>
              </a:rPr>
              <a:t>lasciare inalterate </a:t>
            </a:r>
            <a:r>
              <a:rPr lang="it-IT" sz="1800" dirty="0">
                <a:solidFill>
                  <a:srgbClr val="002060"/>
                </a:solidFill>
              </a:rPr>
              <a:t>nei contratti stipulati con i fideiussori le </a:t>
            </a:r>
            <a:r>
              <a:rPr lang="it-IT" sz="1800" b="1" dirty="0">
                <a:solidFill>
                  <a:srgbClr val="002060"/>
                </a:solidFill>
                <a:highlight>
                  <a:srgbClr val="C0C0C0"/>
                </a:highlight>
              </a:rPr>
              <a:t>clausole dichiarate anticoncorrenziali </a:t>
            </a:r>
            <a:r>
              <a:rPr lang="it-IT" sz="1800" dirty="0">
                <a:solidFill>
                  <a:srgbClr val="002060"/>
                </a:solidFill>
              </a:rPr>
              <a:t>dalla Banca D’Italia.</a:t>
            </a:r>
          </a:p>
          <a:p>
            <a:pPr marL="0" indent="0" algn="just" rtl="0">
              <a:buNone/>
            </a:pPr>
            <a:r>
              <a:rPr lang="it-IT" sz="1800" dirty="0">
                <a:solidFill>
                  <a:srgbClr val="002060"/>
                </a:solidFill>
              </a:rPr>
              <a:t>La disciplina antitrust non si è pronunciata espressamente sulle conseguenze dell'illeceità dell'intesa a «monte» sui contratti a «valle»</a:t>
            </a:r>
          </a:p>
          <a:p>
            <a:pPr marL="0" indent="0" algn="just" rtl="0">
              <a:buNone/>
            </a:pPr>
            <a:r>
              <a:rPr lang="it-IT" sz="1800" dirty="0">
                <a:solidFill>
                  <a:srgbClr val="002060"/>
                </a:solidFill>
              </a:rPr>
              <a:t>Si è posto dunque un problema interpretativo: </a:t>
            </a:r>
            <a:r>
              <a:rPr lang="it-IT" sz="1800" b="1" dirty="0">
                <a:solidFill>
                  <a:srgbClr val="002060"/>
                </a:solidFill>
                <a:highlight>
                  <a:srgbClr val="C0C0C0"/>
                </a:highlight>
              </a:rPr>
              <a:t>quali effetti ha l’illecito antitrust rilevato a «monte» sulle fideiussioni stipulate a «valle» tra la banca e il fideiussore? Chi può far valere tali eventuali effetti? </a:t>
            </a:r>
          </a:p>
          <a:p>
            <a:pPr marL="0" indent="0" algn="just" rtl="0">
              <a:buNone/>
            </a:pPr>
            <a:endParaRPr lang="it-IT" sz="1800" dirty="0">
              <a:solidFill>
                <a:srgbClr val="002060"/>
              </a:solidFill>
            </a:endParaRPr>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4A9E5CFF-3B57-7A56-3515-442CA2335E14}"/>
              </a:ext>
            </a:extLst>
          </p:cNvPr>
          <p:cNvSpPr>
            <a:spLocks noGrp="1"/>
          </p:cNvSpPr>
          <p:nvPr>
            <p:ph type="sldNum" sz="quarter" idx="12"/>
          </p:nvPr>
        </p:nvSpPr>
        <p:spPr/>
        <p:txBody>
          <a:bodyPr/>
          <a:lstStyle/>
          <a:p>
            <a:pPr rtl="0"/>
            <a:fld id="{401CF334-2D5C-4859-84A6-CA7E6E43FAEB}" type="slidenum">
              <a:rPr lang="it-IT" smtClean="0"/>
              <a:t>10</a:t>
            </a:fld>
            <a:endParaRPr lang="it-IT" dirty="0"/>
          </a:p>
        </p:txBody>
      </p:sp>
    </p:spTree>
    <p:extLst>
      <p:ext uri="{BB962C8B-B14F-4D97-AF65-F5344CB8AC3E}">
        <p14:creationId xmlns:p14="http://schemas.microsoft.com/office/powerpoint/2010/main" val="148084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1250" y="277906"/>
            <a:ext cx="9603275" cy="1122218"/>
          </a:xfrm>
        </p:spPr>
        <p:txBody>
          <a:bodyPr rtlCol="0">
            <a:normAutofit fontScale="90000"/>
          </a:bodyPr>
          <a:lstStyle/>
          <a:p>
            <a:pPr algn="ctr" rtl="0"/>
            <a:br>
              <a:rPr lang="it-IT" dirty="0">
                <a:solidFill>
                  <a:srgbClr val="002060"/>
                </a:solidFill>
              </a:rPr>
            </a:br>
            <a:r>
              <a:rPr lang="it-IT" dirty="0">
                <a:solidFill>
                  <a:srgbClr val="002060"/>
                </a:solidFill>
              </a:rPr>
              <a:t>Soggetti legittimati a far valere l’illecito antitrust accertato dalla Banca D’Italia</a:t>
            </a:r>
          </a:p>
        </p:txBody>
      </p:sp>
      <p:sp>
        <p:nvSpPr>
          <p:cNvPr id="3" name="Segnaposto contenuto 2"/>
          <p:cNvSpPr>
            <a:spLocks noGrp="1"/>
          </p:cNvSpPr>
          <p:nvPr>
            <p:ph idx="1"/>
          </p:nvPr>
        </p:nvSpPr>
        <p:spPr/>
        <p:txBody>
          <a:bodyPr rtlCol="0">
            <a:normAutofit fontScale="77500" lnSpcReduction="20000"/>
          </a:bodyPr>
          <a:lstStyle/>
          <a:p>
            <a:pPr marL="0" indent="0" algn="just">
              <a:buNone/>
            </a:pPr>
            <a:r>
              <a:rPr lang="it-IT" dirty="0">
                <a:solidFill>
                  <a:srgbClr val="002060"/>
                </a:solidFill>
              </a:rPr>
              <a:t>Nel corso degli anni la tipologia dei soggetti legittimati ad agire per far valere direttamente un diritto derivante da un illecito antitrust  è gradualmente ampliata.</a:t>
            </a:r>
          </a:p>
          <a:p>
            <a:pPr algn="just"/>
            <a:r>
              <a:rPr lang="it-IT" dirty="0">
                <a:solidFill>
                  <a:srgbClr val="002060"/>
                </a:solidFill>
              </a:rPr>
              <a:t>Inizialmente </a:t>
            </a:r>
            <a:r>
              <a:rPr lang="it-IT" b="1" dirty="0">
                <a:solidFill>
                  <a:srgbClr val="002060"/>
                </a:solidFill>
                <a:highlight>
                  <a:srgbClr val="C0C0C0"/>
                </a:highlight>
              </a:rPr>
              <a:t>l'unico soggetto </a:t>
            </a:r>
            <a:r>
              <a:rPr lang="it-IT" dirty="0">
                <a:solidFill>
                  <a:srgbClr val="002060"/>
                </a:solidFill>
              </a:rPr>
              <a:t>destinatario della tutela antitrust era individuato </a:t>
            </a:r>
            <a:r>
              <a:rPr lang="it-IT" b="1" dirty="0">
                <a:solidFill>
                  <a:srgbClr val="002060"/>
                </a:solidFill>
                <a:highlight>
                  <a:srgbClr val="C0C0C0"/>
                </a:highlight>
              </a:rPr>
              <a:t>nell'imprenditore commerciale </a:t>
            </a:r>
            <a:r>
              <a:rPr lang="it-IT" dirty="0">
                <a:solidFill>
                  <a:srgbClr val="002060"/>
                </a:solidFill>
              </a:rPr>
              <a:t>che subiva la condotta scorretta da altro concorrente (Cass. Civ., sez. 4 Marzo 1999 n. 1811)</a:t>
            </a:r>
          </a:p>
          <a:p>
            <a:pPr algn="just"/>
            <a:r>
              <a:rPr lang="it-IT" dirty="0">
                <a:solidFill>
                  <a:srgbClr val="002060"/>
                </a:solidFill>
              </a:rPr>
              <a:t>Con il tempo è stato riconosciuto il </a:t>
            </a:r>
            <a:r>
              <a:rPr lang="it-IT" b="1" dirty="0">
                <a:solidFill>
                  <a:srgbClr val="002060"/>
                </a:solidFill>
                <a:highlight>
                  <a:srgbClr val="C0C0C0"/>
                </a:highlight>
              </a:rPr>
              <a:t>carattere plurioffensivo </a:t>
            </a:r>
            <a:r>
              <a:rPr lang="it-IT" dirty="0">
                <a:solidFill>
                  <a:srgbClr val="002060"/>
                </a:solidFill>
              </a:rPr>
              <a:t>del comportamento illecito suscettibile di ledere anche </a:t>
            </a:r>
            <a:r>
              <a:rPr lang="it-IT" b="1" dirty="0">
                <a:solidFill>
                  <a:srgbClr val="002060"/>
                </a:solidFill>
                <a:highlight>
                  <a:srgbClr val="C0C0C0"/>
                </a:highlight>
              </a:rPr>
              <a:t>gli interessi dei consumatori finali, </a:t>
            </a:r>
            <a:r>
              <a:rPr lang="it-IT" dirty="0">
                <a:solidFill>
                  <a:srgbClr val="002060"/>
                </a:solidFill>
              </a:rPr>
              <a:t>i quali privi di alternative per effetto dell’intesa anticoncorrenziale possono chiedere, sia l'accertamento della </a:t>
            </a:r>
            <a:r>
              <a:rPr lang="it-IT" dirty="0">
                <a:solidFill>
                  <a:srgbClr val="002060"/>
                </a:solidFill>
                <a:highlight>
                  <a:srgbClr val="C0C0C0"/>
                </a:highlight>
              </a:rPr>
              <a:t>nullità dell'intesa, sia il risarcimento del danno derivante ai sensi dell'articolo 33 della legge n. 287 del 1990 </a:t>
            </a:r>
            <a:r>
              <a:rPr lang="it-IT" dirty="0">
                <a:solidFill>
                  <a:srgbClr val="002060"/>
                </a:solidFill>
              </a:rPr>
              <a:t>(Cass. Civ.  Sez. Un. 2207/2005).</a:t>
            </a:r>
          </a:p>
          <a:p>
            <a:pPr algn="just"/>
            <a:r>
              <a:rPr lang="it-IT" dirty="0">
                <a:solidFill>
                  <a:srgbClr val="002060"/>
                </a:solidFill>
              </a:rPr>
              <a:t>Presupposto logico di un tale argomentare è considerare </a:t>
            </a:r>
            <a:r>
              <a:rPr lang="it-IT" b="1" dirty="0">
                <a:solidFill>
                  <a:srgbClr val="002060"/>
                </a:solidFill>
                <a:highlight>
                  <a:srgbClr val="C0C0C0"/>
                </a:highlight>
              </a:rPr>
              <a:t>legge antitrust </a:t>
            </a:r>
            <a:r>
              <a:rPr lang="it-IT" dirty="0">
                <a:solidFill>
                  <a:srgbClr val="002060"/>
                </a:solidFill>
              </a:rPr>
              <a:t>come normativa non soltanto degli imprenditori ma </a:t>
            </a:r>
            <a:r>
              <a:rPr lang="it-IT" b="1" dirty="0">
                <a:solidFill>
                  <a:srgbClr val="002060"/>
                </a:solidFill>
                <a:highlight>
                  <a:srgbClr val="C0C0C0"/>
                </a:highlight>
              </a:rPr>
              <a:t>la legge di tutti i soggetti del mercato</a:t>
            </a:r>
            <a:r>
              <a:rPr lang="it-IT" b="1" dirty="0">
                <a:solidFill>
                  <a:srgbClr val="002060"/>
                </a:solidFill>
              </a:rPr>
              <a:t>:</a:t>
            </a:r>
            <a:r>
              <a:rPr lang="it-IT" dirty="0">
                <a:solidFill>
                  <a:srgbClr val="002060"/>
                </a:solidFill>
              </a:rPr>
              <a:t> il consumatore….chiude la filiera che inizia con la produzione del bene sicché la funzione illecita di un'intesa si realizza per l'appunto con la sostituzione del suo diritto di scelta effettiva tra prodotti in concorrenza. (Cass. Civ. 2305/2007)</a:t>
            </a: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733DEC2F-D43A-5AF1-A108-51F9E19CE45A}"/>
              </a:ext>
            </a:extLst>
          </p:cNvPr>
          <p:cNvSpPr>
            <a:spLocks noGrp="1"/>
          </p:cNvSpPr>
          <p:nvPr>
            <p:ph type="sldNum" sz="quarter" idx="12"/>
          </p:nvPr>
        </p:nvSpPr>
        <p:spPr/>
        <p:txBody>
          <a:bodyPr/>
          <a:lstStyle/>
          <a:p>
            <a:pPr rtl="0"/>
            <a:fld id="{401CF334-2D5C-4859-84A6-CA7E6E43FAEB}" type="slidenum">
              <a:rPr lang="it-IT" smtClean="0"/>
              <a:t>11</a:t>
            </a:fld>
            <a:endParaRPr lang="it-IT" dirty="0"/>
          </a:p>
        </p:txBody>
      </p:sp>
    </p:spTree>
    <p:extLst>
      <p:ext uri="{BB962C8B-B14F-4D97-AF65-F5344CB8AC3E}">
        <p14:creationId xmlns:p14="http://schemas.microsoft.com/office/powerpoint/2010/main" val="15552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9217" y="136187"/>
            <a:ext cx="9605635" cy="1728007"/>
          </a:xfrm>
        </p:spPr>
        <p:txBody>
          <a:bodyPr rtlCol="0">
            <a:normAutofit fontScale="90000"/>
          </a:bodyPr>
          <a:lstStyle/>
          <a:p>
            <a:pPr algn="ctr" rtl="0"/>
            <a:br>
              <a:rPr lang="it-IT" dirty="0">
                <a:solidFill>
                  <a:srgbClr val="002060"/>
                </a:solidFill>
              </a:rPr>
            </a:br>
            <a:r>
              <a:rPr lang="it-IT" dirty="0">
                <a:solidFill>
                  <a:srgbClr val="002060"/>
                </a:solidFill>
              </a:rPr>
              <a:t>Effetti della illeceità delle  tre clausole dello schema Abi sulle singole fideiussioni omnibus «A VALLE»</a:t>
            </a:r>
          </a:p>
        </p:txBody>
      </p:sp>
      <p:sp>
        <p:nvSpPr>
          <p:cNvPr id="3" name="Segnaposto contenuto 2"/>
          <p:cNvSpPr>
            <a:spLocks noGrp="1"/>
          </p:cNvSpPr>
          <p:nvPr>
            <p:ph sz="half" idx="1"/>
          </p:nvPr>
        </p:nvSpPr>
        <p:spPr/>
        <p:txBody>
          <a:bodyPr rtlCol="0">
            <a:normAutofit lnSpcReduction="10000"/>
          </a:bodyPr>
          <a:lstStyle/>
          <a:p>
            <a:pPr marL="0" indent="0" algn="just">
              <a:buNone/>
            </a:pPr>
            <a:r>
              <a:rPr lang="it-IT" dirty="0">
                <a:solidFill>
                  <a:srgbClr val="002060"/>
                </a:solidFill>
              </a:rPr>
              <a:t>Problema analizzato dalla Corte:</a:t>
            </a:r>
          </a:p>
          <a:p>
            <a:pPr marL="0" indent="0" algn="just">
              <a:buNone/>
            </a:pPr>
            <a:r>
              <a:rPr lang="it-IT" dirty="0">
                <a:solidFill>
                  <a:srgbClr val="002060"/>
                </a:solidFill>
              </a:rPr>
              <a:t>Nel caso di fideiussioni rilasciate dal cliente della banca nelle quali siano state inserite le clausole la cui natura anticoncorrenziale è stata accertata dalla Banca, al garante spetta una </a:t>
            </a:r>
            <a:r>
              <a:rPr lang="it-IT" b="1" dirty="0">
                <a:solidFill>
                  <a:srgbClr val="002060"/>
                </a:solidFill>
                <a:highlight>
                  <a:srgbClr val="C0C0C0"/>
                </a:highlight>
              </a:rPr>
              <a:t>tutela reale ossia a carattere demolitorio (parziale o totale) oppure una tutela esclusivamente risarcitoria?</a:t>
            </a: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sp>
        <p:nvSpPr>
          <p:cNvPr id="5" name="Segnaposto contenuto 4">
            <a:extLst>
              <a:ext uri="{FF2B5EF4-FFF2-40B4-BE49-F238E27FC236}">
                <a16:creationId xmlns:a16="http://schemas.microsoft.com/office/drawing/2014/main" id="{5A21A49A-3D6C-F536-2855-3C6CDF008E7F}"/>
              </a:ext>
            </a:extLst>
          </p:cNvPr>
          <p:cNvSpPr>
            <a:spLocks noGrp="1"/>
          </p:cNvSpPr>
          <p:nvPr>
            <p:ph sz="half" idx="2"/>
          </p:nvPr>
        </p:nvSpPr>
        <p:spPr/>
        <p:txBody>
          <a:bodyPr>
            <a:normAutofit lnSpcReduction="10000"/>
          </a:bodyPr>
          <a:lstStyle/>
          <a:p>
            <a:pPr marL="0" indent="0">
              <a:buNone/>
            </a:pPr>
            <a:r>
              <a:rPr lang="it-IT" dirty="0">
                <a:solidFill>
                  <a:srgbClr val="002060"/>
                </a:solidFill>
              </a:rPr>
              <a:t>Tre tesi analizzate dalla Suprema Corte</a:t>
            </a:r>
          </a:p>
          <a:p>
            <a:pPr marL="457200" indent="-457200">
              <a:buAutoNum type="arabicParenR"/>
            </a:pPr>
            <a:r>
              <a:rPr lang="it-IT" dirty="0">
                <a:solidFill>
                  <a:srgbClr val="002060"/>
                </a:solidFill>
              </a:rPr>
              <a:t>Il garante ha solo la tutela risarcitoria</a:t>
            </a:r>
          </a:p>
          <a:p>
            <a:pPr marL="457200" indent="-457200">
              <a:buFont typeface="Arial" panose="020B0604020202020204" pitchFamily="34" charset="0"/>
              <a:buAutoNum type="arabicParenR"/>
            </a:pPr>
            <a:r>
              <a:rPr lang="it-IT" dirty="0">
                <a:solidFill>
                  <a:srgbClr val="002060"/>
                </a:solidFill>
              </a:rPr>
              <a:t>Il garante può far valere la nullità totale del contratto </a:t>
            </a:r>
          </a:p>
          <a:p>
            <a:pPr marL="457200" indent="-457200">
              <a:buAutoNum type="arabicParenR"/>
            </a:pPr>
            <a:r>
              <a:rPr lang="it-IT" dirty="0">
                <a:solidFill>
                  <a:srgbClr val="002060"/>
                </a:solidFill>
              </a:rPr>
              <a:t>Il garante può far valere la nullità parziale del contratto (delle singole clausole)</a:t>
            </a: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6" name="Segnaposto numero diapositiva 5">
            <a:extLst>
              <a:ext uri="{FF2B5EF4-FFF2-40B4-BE49-F238E27FC236}">
                <a16:creationId xmlns:a16="http://schemas.microsoft.com/office/drawing/2014/main" id="{4C878B25-9C91-99B0-4477-1EEABA6E8721}"/>
              </a:ext>
            </a:extLst>
          </p:cNvPr>
          <p:cNvSpPr>
            <a:spLocks noGrp="1"/>
          </p:cNvSpPr>
          <p:nvPr>
            <p:ph type="sldNum" sz="quarter" idx="12"/>
          </p:nvPr>
        </p:nvSpPr>
        <p:spPr/>
        <p:txBody>
          <a:bodyPr/>
          <a:lstStyle/>
          <a:p>
            <a:pPr rtl="0"/>
            <a:fld id="{401CF334-2D5C-4859-84A6-CA7E6E43FAEB}" type="slidenum">
              <a:rPr lang="it-IT" smtClean="0"/>
              <a:t>12</a:t>
            </a:fld>
            <a:endParaRPr lang="it-IT" dirty="0"/>
          </a:p>
        </p:txBody>
      </p:sp>
    </p:spTree>
    <p:extLst>
      <p:ext uri="{BB962C8B-B14F-4D97-AF65-F5344CB8AC3E}">
        <p14:creationId xmlns:p14="http://schemas.microsoft.com/office/powerpoint/2010/main" val="44524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1250" y="277906"/>
            <a:ext cx="9603275" cy="1122218"/>
          </a:xfrm>
        </p:spPr>
        <p:txBody>
          <a:bodyPr rtlCol="0">
            <a:normAutofit/>
          </a:bodyPr>
          <a:lstStyle/>
          <a:p>
            <a:pPr algn="ctr" rtl="0"/>
            <a:br>
              <a:rPr lang="it-IT" dirty="0">
                <a:solidFill>
                  <a:srgbClr val="002060"/>
                </a:solidFill>
              </a:rPr>
            </a:br>
            <a:r>
              <a:rPr lang="it-IT" dirty="0">
                <a:solidFill>
                  <a:srgbClr val="002060"/>
                </a:solidFill>
              </a:rPr>
              <a:t>1) La tesi della tutela risarcitoria </a:t>
            </a:r>
          </a:p>
        </p:txBody>
      </p:sp>
      <p:sp>
        <p:nvSpPr>
          <p:cNvPr id="3" name="Segnaposto contenuto 2"/>
          <p:cNvSpPr>
            <a:spLocks noGrp="1"/>
          </p:cNvSpPr>
          <p:nvPr>
            <p:ph idx="1"/>
          </p:nvPr>
        </p:nvSpPr>
        <p:spPr/>
        <p:txBody>
          <a:bodyPr rtlCol="0">
            <a:normAutofit fontScale="85000" lnSpcReduction="10000"/>
          </a:bodyPr>
          <a:lstStyle/>
          <a:p>
            <a:pPr marL="0" indent="0" algn="just">
              <a:buNone/>
            </a:pPr>
            <a:r>
              <a:rPr lang="it-IT" sz="2100" dirty="0">
                <a:solidFill>
                  <a:srgbClr val="002060"/>
                </a:solidFill>
              </a:rPr>
              <a:t>L'unico rimedio esperibile per il garante è la richiesta risarcitoria: non vi è alcuna nullità della singola fideiussione ( Cass. 9384/2003; Cass. 3640/2009; Cass. 13486/2011; Conclusioni Procuratore generale)</a:t>
            </a:r>
          </a:p>
          <a:p>
            <a:pPr marL="0" indent="0" algn="just">
              <a:buNone/>
            </a:pPr>
            <a:r>
              <a:rPr lang="it-IT" sz="2100" dirty="0">
                <a:solidFill>
                  <a:srgbClr val="002060"/>
                </a:solidFill>
              </a:rPr>
              <a:t>Il risarcimento del danno troverebbe il suo fondamento nella circostanza che lo schema uniforme predisposto dalla ABI, senza alternative, costringe il fideiussore a subire condizioni contrattuali svantaggiose e peggiori di quelle che avrebbe potuto pattuire se non ci fosse stata l'intesa restrittiva della concorrenza: vi sarebbe dunque una </a:t>
            </a:r>
            <a:r>
              <a:rPr lang="it-IT" sz="2100" b="1" dirty="0">
                <a:solidFill>
                  <a:srgbClr val="002060"/>
                </a:solidFill>
                <a:highlight>
                  <a:srgbClr val="C0C0C0"/>
                </a:highlight>
              </a:rPr>
              <a:t>mancanza di una vera libertà di determinazione.</a:t>
            </a:r>
          </a:p>
          <a:p>
            <a:pPr marL="0" indent="0" algn="just">
              <a:buNone/>
            </a:pPr>
            <a:r>
              <a:rPr lang="it-IT" sz="2100" dirty="0">
                <a:solidFill>
                  <a:srgbClr val="002060"/>
                </a:solidFill>
              </a:rPr>
              <a:t>Il modello di tutela sarebbe dunque quello di una </a:t>
            </a:r>
            <a:r>
              <a:rPr lang="it-IT" sz="2100" b="1" dirty="0">
                <a:solidFill>
                  <a:srgbClr val="002060"/>
                </a:solidFill>
              </a:rPr>
              <a:t>responsabilità derivante </a:t>
            </a:r>
            <a:r>
              <a:rPr lang="it-IT" sz="2100" dirty="0">
                <a:solidFill>
                  <a:srgbClr val="002060"/>
                </a:solidFill>
              </a:rPr>
              <a:t>da un contratto validamente stipulato, ma </a:t>
            </a:r>
            <a:r>
              <a:rPr lang="it-IT" sz="2100" b="1" dirty="0">
                <a:solidFill>
                  <a:srgbClr val="002060"/>
                </a:solidFill>
                <a:highlight>
                  <a:srgbClr val="C0C0C0"/>
                </a:highlight>
              </a:rPr>
              <a:t>condizione di minor convenienza per il fideiussore sulla base del contegno sleale di uno dei contraenti (dolo incidente ex art. 1440 c.c.)</a:t>
            </a:r>
          </a:p>
          <a:p>
            <a:pPr algn="just"/>
            <a:endParaRPr lang="it-IT" b="1" dirty="0">
              <a:solidFill>
                <a:srgbClr val="002060"/>
              </a:solidFill>
              <a:highlight>
                <a:srgbClr val="C0C0C0"/>
              </a:highlight>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4C652CC6-D138-C5A6-9869-6D739BA6A4EB}"/>
              </a:ext>
            </a:extLst>
          </p:cNvPr>
          <p:cNvSpPr>
            <a:spLocks noGrp="1"/>
          </p:cNvSpPr>
          <p:nvPr>
            <p:ph type="sldNum" sz="quarter" idx="12"/>
          </p:nvPr>
        </p:nvSpPr>
        <p:spPr/>
        <p:txBody>
          <a:bodyPr/>
          <a:lstStyle/>
          <a:p>
            <a:pPr rtl="0"/>
            <a:fld id="{401CF334-2D5C-4859-84A6-CA7E6E43FAEB}" type="slidenum">
              <a:rPr lang="it-IT" smtClean="0"/>
              <a:t>13</a:t>
            </a:fld>
            <a:endParaRPr lang="it-IT" dirty="0"/>
          </a:p>
        </p:txBody>
      </p:sp>
    </p:spTree>
    <p:extLst>
      <p:ext uri="{BB962C8B-B14F-4D97-AF65-F5344CB8AC3E}">
        <p14:creationId xmlns:p14="http://schemas.microsoft.com/office/powerpoint/2010/main" val="3255563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9" y="448235"/>
            <a:ext cx="9603275" cy="1122218"/>
          </a:xfrm>
        </p:spPr>
        <p:txBody>
          <a:bodyPr rtlCol="0">
            <a:normAutofit/>
          </a:bodyPr>
          <a:lstStyle/>
          <a:p>
            <a:pPr algn="ctr" rtl="0"/>
            <a:br>
              <a:rPr lang="it-IT" dirty="0">
                <a:solidFill>
                  <a:srgbClr val="002060"/>
                </a:solidFill>
              </a:rPr>
            </a:br>
            <a:r>
              <a:rPr lang="it-IT" dirty="0">
                <a:solidFill>
                  <a:srgbClr val="002060"/>
                </a:solidFill>
              </a:rPr>
              <a:t>1) Ragioni della  mera tutela risarcitoria</a:t>
            </a:r>
          </a:p>
        </p:txBody>
      </p:sp>
      <p:sp>
        <p:nvSpPr>
          <p:cNvPr id="3" name="Segnaposto contenuto 2"/>
          <p:cNvSpPr>
            <a:spLocks noGrp="1"/>
          </p:cNvSpPr>
          <p:nvPr>
            <p:ph idx="1"/>
          </p:nvPr>
        </p:nvSpPr>
        <p:spPr/>
        <p:txBody>
          <a:bodyPr rtlCol="0">
            <a:normAutofit fontScale="92500"/>
          </a:bodyPr>
          <a:lstStyle/>
          <a:p>
            <a:pPr marL="457200" indent="-457200" algn="just">
              <a:buFont typeface="+mj-lt"/>
              <a:buAutoNum type="arabicParenR"/>
            </a:pPr>
            <a:r>
              <a:rPr lang="it-IT" dirty="0">
                <a:solidFill>
                  <a:srgbClr val="002060"/>
                </a:solidFill>
              </a:rPr>
              <a:t>Non vi è </a:t>
            </a:r>
            <a:r>
              <a:rPr lang="it-IT" b="1" dirty="0">
                <a:solidFill>
                  <a:srgbClr val="002060"/>
                </a:solidFill>
                <a:highlight>
                  <a:srgbClr val="C0C0C0"/>
                </a:highlight>
              </a:rPr>
              <a:t>nessuna norma nazionale o europea che sancisce la nullità testuale </a:t>
            </a:r>
            <a:r>
              <a:rPr lang="it-IT" dirty="0">
                <a:solidFill>
                  <a:srgbClr val="002060"/>
                </a:solidFill>
              </a:rPr>
              <a:t>dei contratti a «valle»  o di singole sue clausole: si tratta di una </a:t>
            </a:r>
            <a:r>
              <a:rPr lang="it-IT" b="1" dirty="0">
                <a:solidFill>
                  <a:srgbClr val="002060"/>
                </a:solidFill>
                <a:highlight>
                  <a:srgbClr val="C0C0C0"/>
                </a:highlight>
              </a:rPr>
              <a:t>lacuna oppure di una scelta consapevole del legislatore per evitare che tali contratti siano stravolti? </a:t>
            </a:r>
          </a:p>
          <a:p>
            <a:pPr marL="457200" indent="-457200" algn="just">
              <a:buFont typeface="+mj-lt"/>
              <a:buAutoNum type="arabicParenR"/>
            </a:pPr>
            <a:r>
              <a:rPr lang="it-IT" dirty="0">
                <a:solidFill>
                  <a:srgbClr val="002060"/>
                </a:solidFill>
              </a:rPr>
              <a:t> </a:t>
            </a:r>
            <a:r>
              <a:rPr lang="it-IT" b="1" dirty="0">
                <a:solidFill>
                  <a:srgbClr val="002060"/>
                </a:solidFill>
              </a:rPr>
              <a:t>Non è applicabile la c.d. nullità derivata</a:t>
            </a:r>
            <a:r>
              <a:rPr lang="it-IT" dirty="0">
                <a:solidFill>
                  <a:srgbClr val="002060"/>
                </a:solidFill>
              </a:rPr>
              <a:t> sotto la specie del </a:t>
            </a:r>
            <a:r>
              <a:rPr lang="it-IT" b="1" dirty="0">
                <a:solidFill>
                  <a:srgbClr val="002060"/>
                </a:solidFill>
                <a:highlight>
                  <a:srgbClr val="C0C0C0"/>
                </a:highlight>
              </a:rPr>
              <a:t>collegamento negoziale </a:t>
            </a:r>
            <a:r>
              <a:rPr lang="it-IT" dirty="0">
                <a:solidFill>
                  <a:srgbClr val="002060"/>
                </a:solidFill>
              </a:rPr>
              <a:t>perché difettano i presupposti della fattispecie in senso tecnico: non vi è il comune intento delle parti di </a:t>
            </a:r>
            <a:r>
              <a:rPr lang="it-IT" b="1" dirty="0">
                <a:solidFill>
                  <a:srgbClr val="002060"/>
                </a:solidFill>
                <a:highlight>
                  <a:srgbClr val="C0C0C0"/>
                </a:highlight>
              </a:rPr>
              <a:t>volere il coordinamento tra i contratti per la realizzazione di un film ulteriore </a:t>
            </a:r>
            <a:r>
              <a:rPr lang="it-IT" dirty="0">
                <a:solidFill>
                  <a:srgbClr val="002060"/>
                </a:solidFill>
              </a:rPr>
              <a:t>che sarebbe quello </a:t>
            </a:r>
            <a:r>
              <a:rPr lang="it-IT" b="1" dirty="0">
                <a:solidFill>
                  <a:srgbClr val="002060"/>
                </a:solidFill>
                <a:highlight>
                  <a:srgbClr val="C0C0C0"/>
                </a:highlight>
              </a:rPr>
              <a:t>dell’alterazione del mercato: garante ignaro del disegno anticoncorrenziale, controinteressato e soggetto terzo.</a:t>
            </a:r>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E5F24527-BCB4-2C14-DBFE-FAF10FE64372}"/>
              </a:ext>
            </a:extLst>
          </p:cNvPr>
          <p:cNvSpPr>
            <a:spLocks noGrp="1"/>
          </p:cNvSpPr>
          <p:nvPr>
            <p:ph type="sldNum" sz="quarter" idx="12"/>
          </p:nvPr>
        </p:nvSpPr>
        <p:spPr/>
        <p:txBody>
          <a:bodyPr/>
          <a:lstStyle/>
          <a:p>
            <a:pPr rtl="0"/>
            <a:fld id="{401CF334-2D5C-4859-84A6-CA7E6E43FAEB}" type="slidenum">
              <a:rPr lang="it-IT" smtClean="0"/>
              <a:t>14</a:t>
            </a:fld>
            <a:endParaRPr lang="it-IT" dirty="0"/>
          </a:p>
        </p:txBody>
      </p:sp>
    </p:spTree>
    <p:extLst>
      <p:ext uri="{BB962C8B-B14F-4D97-AF65-F5344CB8AC3E}">
        <p14:creationId xmlns:p14="http://schemas.microsoft.com/office/powerpoint/2010/main" val="26352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9" y="448235"/>
            <a:ext cx="9603275" cy="1122218"/>
          </a:xfrm>
        </p:spPr>
        <p:txBody>
          <a:bodyPr rtlCol="0">
            <a:normAutofit/>
          </a:bodyPr>
          <a:lstStyle/>
          <a:p>
            <a:pPr algn="ctr" rtl="0"/>
            <a:br>
              <a:rPr lang="it-IT" dirty="0">
                <a:solidFill>
                  <a:srgbClr val="002060"/>
                </a:solidFill>
              </a:rPr>
            </a:br>
            <a:r>
              <a:rPr lang="it-IT" dirty="0">
                <a:solidFill>
                  <a:srgbClr val="002060"/>
                </a:solidFill>
              </a:rPr>
              <a:t>1) Ragioni della  mera tutela risarcitoria</a:t>
            </a:r>
          </a:p>
        </p:txBody>
      </p:sp>
      <p:sp>
        <p:nvSpPr>
          <p:cNvPr id="3" name="Segnaposto contenuto 2"/>
          <p:cNvSpPr>
            <a:spLocks noGrp="1"/>
          </p:cNvSpPr>
          <p:nvPr>
            <p:ph idx="1"/>
          </p:nvPr>
        </p:nvSpPr>
        <p:spPr/>
        <p:txBody>
          <a:bodyPr rtlCol="0">
            <a:normAutofit lnSpcReduction="10000"/>
          </a:bodyPr>
          <a:lstStyle/>
          <a:p>
            <a:pPr marL="457200" indent="-457200" algn="just">
              <a:buFont typeface="+mj-lt"/>
              <a:buAutoNum type="arabicParenR" startAt="3"/>
            </a:pPr>
            <a:r>
              <a:rPr lang="it-IT" dirty="0">
                <a:solidFill>
                  <a:srgbClr val="002060"/>
                </a:solidFill>
              </a:rPr>
              <a:t>I contratti fra la singola impresa e il cliente sono comunque espressione </a:t>
            </a:r>
            <a:r>
              <a:rPr lang="it-IT" b="1" dirty="0">
                <a:solidFill>
                  <a:srgbClr val="002060"/>
                </a:solidFill>
                <a:highlight>
                  <a:srgbClr val="C0C0C0"/>
                </a:highlight>
              </a:rPr>
              <a:t>dell'autonomia privata </a:t>
            </a:r>
            <a:r>
              <a:rPr lang="it-IT" dirty="0">
                <a:solidFill>
                  <a:srgbClr val="002060"/>
                </a:solidFill>
              </a:rPr>
              <a:t>dei contraenti nell'aver inserito all'interno del contratto alcune clausole estratte dal programma anticoncorrenziale </a:t>
            </a:r>
            <a:r>
              <a:rPr lang="it-IT" b="1" dirty="0">
                <a:solidFill>
                  <a:srgbClr val="002060"/>
                </a:solidFill>
                <a:highlight>
                  <a:srgbClr val="C0C0C0"/>
                </a:highlight>
              </a:rPr>
              <a:t>non appare circostanza sufficiente</a:t>
            </a:r>
            <a:r>
              <a:rPr lang="it-IT" dirty="0">
                <a:solidFill>
                  <a:srgbClr val="002060"/>
                </a:solidFill>
              </a:rPr>
              <a:t> a privare il successivo contratto a valle di </a:t>
            </a:r>
            <a:r>
              <a:rPr lang="it-IT" b="1" dirty="0">
                <a:solidFill>
                  <a:srgbClr val="002060"/>
                </a:solidFill>
                <a:highlight>
                  <a:srgbClr val="C0C0C0"/>
                </a:highlight>
              </a:rPr>
              <a:t>un'autonoma ragion di essere della sua validità</a:t>
            </a:r>
          </a:p>
          <a:p>
            <a:pPr marL="457200" indent="-457200" algn="just">
              <a:buFont typeface="+mj-lt"/>
              <a:buAutoNum type="arabicParenR" startAt="3"/>
            </a:pPr>
            <a:r>
              <a:rPr lang="it-IT" dirty="0">
                <a:solidFill>
                  <a:srgbClr val="002060"/>
                </a:solidFill>
              </a:rPr>
              <a:t>L'impostazione ampliativa delle tutele finirebbe con </a:t>
            </a:r>
            <a:r>
              <a:rPr lang="it-IT" b="1" dirty="0">
                <a:solidFill>
                  <a:srgbClr val="002060"/>
                </a:solidFill>
                <a:highlight>
                  <a:srgbClr val="C0C0C0"/>
                </a:highlight>
              </a:rPr>
              <a:t>l'introdurre tutele reali atipiche </a:t>
            </a:r>
            <a:r>
              <a:rPr lang="it-IT" dirty="0">
                <a:solidFill>
                  <a:srgbClr val="002060"/>
                </a:solidFill>
              </a:rPr>
              <a:t>con il fine esclusivo di garantire l'astratta correttezza nei contratti per affiancare al rimedio tipico, la nullità dell'intesa, forme di nullità derivata atta travolgere in parte per le interi contratti a valle</a:t>
            </a:r>
          </a:p>
          <a:p>
            <a:pPr algn="just">
              <a:buFont typeface="+mj-lt"/>
              <a:buAutoNum type="arabicParenR" startAt="3"/>
            </a:pPr>
            <a:endParaRPr lang="it-IT" sz="1200" dirty="0">
              <a:solidFill>
                <a:srgbClr val="002060"/>
              </a:solidFill>
            </a:endParaRPr>
          </a:p>
          <a:p>
            <a:pPr algn="just"/>
            <a:endParaRPr lang="it-IT" sz="1400"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F51BCAEA-2AC7-46D9-3306-D173E36F2333}"/>
              </a:ext>
            </a:extLst>
          </p:cNvPr>
          <p:cNvSpPr>
            <a:spLocks noGrp="1"/>
          </p:cNvSpPr>
          <p:nvPr>
            <p:ph type="sldNum" sz="quarter" idx="12"/>
          </p:nvPr>
        </p:nvSpPr>
        <p:spPr/>
        <p:txBody>
          <a:bodyPr/>
          <a:lstStyle/>
          <a:p>
            <a:pPr rtl="0"/>
            <a:fld id="{401CF334-2D5C-4859-84A6-CA7E6E43FAEB}" type="slidenum">
              <a:rPr lang="it-IT" smtClean="0"/>
              <a:t>15</a:t>
            </a:fld>
            <a:endParaRPr lang="it-IT" dirty="0"/>
          </a:p>
        </p:txBody>
      </p:sp>
    </p:spTree>
    <p:extLst>
      <p:ext uri="{BB962C8B-B14F-4D97-AF65-F5344CB8AC3E}">
        <p14:creationId xmlns:p14="http://schemas.microsoft.com/office/powerpoint/2010/main" val="161181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1250" y="277906"/>
            <a:ext cx="9603275" cy="1122218"/>
          </a:xfrm>
        </p:spPr>
        <p:txBody>
          <a:bodyPr rtlCol="0">
            <a:normAutofit fontScale="90000"/>
          </a:bodyPr>
          <a:lstStyle/>
          <a:p>
            <a:pPr algn="ctr" rtl="0"/>
            <a:br>
              <a:rPr lang="it-IT" dirty="0">
                <a:solidFill>
                  <a:srgbClr val="002060"/>
                </a:solidFill>
              </a:rPr>
            </a:br>
            <a:r>
              <a:rPr lang="it-IT" dirty="0">
                <a:solidFill>
                  <a:srgbClr val="002060"/>
                </a:solidFill>
              </a:rPr>
              <a:t>1) CRITICHE della SUPREMA CORTE ALLA TESI DELLA  mera tutela risarcitoria</a:t>
            </a:r>
          </a:p>
        </p:txBody>
      </p:sp>
      <p:sp>
        <p:nvSpPr>
          <p:cNvPr id="3" name="Segnaposto contenuto 2"/>
          <p:cNvSpPr>
            <a:spLocks noGrp="1"/>
          </p:cNvSpPr>
          <p:nvPr>
            <p:ph idx="1"/>
          </p:nvPr>
        </p:nvSpPr>
        <p:spPr/>
        <p:txBody>
          <a:bodyPr rtlCol="0">
            <a:normAutofit fontScale="92500" lnSpcReduction="20000"/>
          </a:bodyPr>
          <a:lstStyle/>
          <a:p>
            <a:pPr marL="342900" indent="-342900" algn="just">
              <a:buAutoNum type="arabicParenR"/>
            </a:pPr>
            <a:r>
              <a:rPr lang="it-IT" sz="1800" b="1" dirty="0">
                <a:solidFill>
                  <a:srgbClr val="002060"/>
                </a:solidFill>
                <a:highlight>
                  <a:srgbClr val="C0C0C0"/>
                </a:highlight>
              </a:rPr>
              <a:t>Autonomia contrattuale nei limiti imposti dalla legge da intendersi come l'ordinamento giuri</a:t>
            </a:r>
            <a:r>
              <a:rPr lang="it-IT" sz="1800" dirty="0">
                <a:solidFill>
                  <a:srgbClr val="002060"/>
                </a:solidFill>
              </a:rPr>
              <a:t>dico nel suo complesso, comprensivo delle norme di rango costituzionale e sovranazionale: Art. 41 Cost., normativa europea e italiana Antitrust.</a:t>
            </a:r>
          </a:p>
          <a:p>
            <a:pPr marL="342900" indent="-342900" algn="just">
              <a:buAutoNum type="arabicParenR"/>
            </a:pPr>
            <a:r>
              <a:rPr lang="it-IT" sz="1800" dirty="0">
                <a:solidFill>
                  <a:srgbClr val="002060"/>
                </a:solidFill>
              </a:rPr>
              <a:t>Tenore letterale della L. n. 287 del 1990, art. 2,  comma 3, poi, è a sua volta inequivoco nello stabilire che "le intese vietate sono </a:t>
            </a:r>
            <a:r>
              <a:rPr lang="it-IT" sz="1800" b="1" dirty="0">
                <a:solidFill>
                  <a:srgbClr val="002060"/>
                </a:solidFill>
                <a:highlight>
                  <a:srgbClr val="C0C0C0"/>
                </a:highlight>
              </a:rPr>
              <a:t>nulle ad ogni effetto :</a:t>
            </a:r>
            <a:r>
              <a:rPr lang="it-IT" sz="1800" dirty="0">
                <a:solidFill>
                  <a:srgbClr val="002060"/>
                </a:solidFill>
              </a:rPr>
              <a:t> i contratti a valle sarebbero l’effetto dell’intesa a Monte: A fronte di tale inequivoca previsione di legge, pertanto, il riferimento del Procuratore Generale a "tutele reali atipiche" non può, pertanto, ritenersi convincente.</a:t>
            </a:r>
          </a:p>
          <a:p>
            <a:pPr marL="342900" indent="-342900" algn="just">
              <a:buAutoNum type="arabicParenR"/>
            </a:pPr>
            <a:r>
              <a:rPr lang="it-IT" sz="1800" dirty="0">
                <a:solidFill>
                  <a:srgbClr val="002060"/>
                </a:solidFill>
              </a:rPr>
              <a:t>La </a:t>
            </a:r>
            <a:r>
              <a:rPr lang="it-IT" sz="1800" b="1" dirty="0">
                <a:solidFill>
                  <a:srgbClr val="002060"/>
                </a:solidFill>
                <a:highlight>
                  <a:srgbClr val="C0C0C0"/>
                </a:highlight>
              </a:rPr>
              <a:t>totalità delle sentenze più recenti della Cassazio</a:t>
            </a:r>
            <a:r>
              <a:rPr lang="it-IT" sz="1800" dirty="0">
                <a:solidFill>
                  <a:srgbClr val="002060"/>
                </a:solidFill>
              </a:rPr>
              <a:t>ne si è espressa - prendendo come riferimento proprio siffatto dato testuale - </a:t>
            </a:r>
            <a:r>
              <a:rPr lang="it-IT" sz="1800" b="1" dirty="0">
                <a:solidFill>
                  <a:srgbClr val="002060"/>
                </a:solidFill>
                <a:highlight>
                  <a:srgbClr val="C0C0C0"/>
                </a:highlight>
              </a:rPr>
              <a:t>nel senso della nullità del contratto di fideiussione a valle, differenziandosi tali pronunce soltanto sulle conseguenze di detta nullità, ovverosia se essa debba essere totale o parziale</a:t>
            </a:r>
            <a:r>
              <a:rPr lang="it-IT" sz="1800" dirty="0">
                <a:solidFill>
                  <a:srgbClr val="002060"/>
                </a:solidFill>
              </a:rPr>
              <a:t>.</a:t>
            </a: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EF239099-8368-DDBB-5E7D-7082631004DB}"/>
              </a:ext>
            </a:extLst>
          </p:cNvPr>
          <p:cNvSpPr>
            <a:spLocks noGrp="1"/>
          </p:cNvSpPr>
          <p:nvPr>
            <p:ph type="sldNum" sz="quarter" idx="12"/>
          </p:nvPr>
        </p:nvSpPr>
        <p:spPr/>
        <p:txBody>
          <a:bodyPr/>
          <a:lstStyle/>
          <a:p>
            <a:pPr rtl="0"/>
            <a:fld id="{401CF334-2D5C-4859-84A6-CA7E6E43FAEB}" type="slidenum">
              <a:rPr lang="it-IT" smtClean="0"/>
              <a:t>16</a:t>
            </a:fld>
            <a:endParaRPr lang="it-IT" dirty="0"/>
          </a:p>
        </p:txBody>
      </p:sp>
    </p:spTree>
    <p:extLst>
      <p:ext uri="{BB962C8B-B14F-4D97-AF65-F5344CB8AC3E}">
        <p14:creationId xmlns:p14="http://schemas.microsoft.com/office/powerpoint/2010/main" val="4012164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1250" y="277906"/>
            <a:ext cx="9603275" cy="1122218"/>
          </a:xfrm>
        </p:spPr>
        <p:txBody>
          <a:bodyPr rtlCol="0">
            <a:normAutofit fontScale="90000"/>
          </a:bodyPr>
          <a:lstStyle/>
          <a:p>
            <a:pPr algn="ctr" rtl="0"/>
            <a:br>
              <a:rPr lang="it-IT" dirty="0">
                <a:solidFill>
                  <a:srgbClr val="002060"/>
                </a:solidFill>
              </a:rPr>
            </a:br>
            <a:r>
              <a:rPr lang="it-IT" dirty="0">
                <a:solidFill>
                  <a:srgbClr val="002060"/>
                </a:solidFill>
              </a:rPr>
              <a:t>1) CRITICHE della SUPREMA CORTE ALLA TESI DELLA  mera tutela risarcitoria</a:t>
            </a:r>
          </a:p>
        </p:txBody>
      </p:sp>
      <p:sp>
        <p:nvSpPr>
          <p:cNvPr id="3" name="Segnaposto contenuto 2"/>
          <p:cNvSpPr>
            <a:spLocks noGrp="1"/>
          </p:cNvSpPr>
          <p:nvPr>
            <p:ph idx="1"/>
          </p:nvPr>
        </p:nvSpPr>
        <p:spPr/>
        <p:txBody>
          <a:bodyPr rtlCol="0">
            <a:normAutofit/>
          </a:bodyPr>
          <a:lstStyle/>
          <a:p>
            <a:pPr marL="342900" marR="0" lvl="0" indent="-342900" algn="just" defTabSz="914400" rtl="0" eaLnBrk="1" fontAlgn="auto" latinLnBrk="0" hangingPunct="1">
              <a:lnSpc>
                <a:spcPct val="120000"/>
              </a:lnSpc>
              <a:spcBef>
                <a:spcPts val="1000"/>
              </a:spcBef>
              <a:spcAft>
                <a:spcPts val="0"/>
              </a:spcAft>
              <a:buClr>
                <a:srgbClr val="B71E42"/>
              </a:buClr>
              <a:buSzPct val="100000"/>
              <a:buFont typeface="+mj-lt"/>
              <a:buAutoNum type="arabicParenR" startAt="4"/>
              <a:tabLst/>
              <a:defRPr/>
            </a:pPr>
            <a:r>
              <a:rPr kumimoji="0" lang="it-IT" sz="1600" b="0" i="0" u="none" strike="noStrike" kern="1200" cap="none" spc="0" normalizeH="0" baseline="0" noProof="0" dirty="0">
                <a:ln>
                  <a:noFill/>
                </a:ln>
                <a:solidFill>
                  <a:srgbClr val="002060"/>
                </a:solidFill>
                <a:effectLst/>
                <a:uLnTx/>
                <a:uFillTx/>
                <a:latin typeface="Gill Sans MT" panose="020B0502020104020203"/>
                <a:ea typeface="+mn-ea"/>
                <a:cs typeface="+mn-cs"/>
              </a:rPr>
              <a:t>L’interesse protetto dalla normativa antitrust è principalmente </a:t>
            </a:r>
            <a:r>
              <a:rPr kumimoji="0" lang="it-IT" sz="1600" b="1" i="0" u="none" strike="noStrike" kern="1200" cap="none" spc="0" normalizeH="0" baseline="0" noProof="0" dirty="0">
                <a:ln>
                  <a:noFill/>
                </a:ln>
                <a:solidFill>
                  <a:srgbClr val="002060"/>
                </a:solidFill>
                <a:effectLst/>
                <a:highlight>
                  <a:srgbClr val="C0C0C0"/>
                </a:highlight>
                <a:uLnTx/>
                <a:uFillTx/>
                <a:latin typeface="Gill Sans MT" panose="020B0502020104020203"/>
                <a:ea typeface="+mn-ea"/>
                <a:cs typeface="+mn-cs"/>
              </a:rPr>
              <a:t>quello del mercato in senso oggettivo</a:t>
            </a:r>
            <a:r>
              <a:rPr kumimoji="0" lang="it-IT" sz="1600" b="0" i="0" u="none" strike="noStrike" kern="1200" cap="none" spc="0" normalizeH="0" baseline="0" noProof="0" dirty="0">
                <a:ln>
                  <a:noFill/>
                </a:ln>
                <a:solidFill>
                  <a:srgbClr val="002060"/>
                </a:solidFill>
                <a:effectLst/>
                <a:uLnTx/>
                <a:uFillTx/>
                <a:latin typeface="Gill Sans MT" panose="020B0502020104020203"/>
                <a:ea typeface="+mn-ea"/>
                <a:cs typeface="+mn-cs"/>
              </a:rPr>
              <a:t>, con la conseguente </a:t>
            </a:r>
            <a:r>
              <a:rPr kumimoji="0" lang="it-IT" sz="1600" b="1" i="0" u="none" strike="noStrike" kern="1200" cap="none" spc="0" normalizeH="0" baseline="0" noProof="0" dirty="0">
                <a:ln>
                  <a:noFill/>
                </a:ln>
                <a:solidFill>
                  <a:srgbClr val="002060"/>
                </a:solidFill>
                <a:effectLst/>
                <a:highlight>
                  <a:srgbClr val="C0C0C0"/>
                </a:highlight>
                <a:uLnTx/>
                <a:uFillTx/>
                <a:latin typeface="Gill Sans MT" panose="020B0502020104020203"/>
                <a:ea typeface="+mn-ea"/>
                <a:cs typeface="+mn-cs"/>
              </a:rPr>
              <a:t>inidoneità di un rimedio risarcitorio </a:t>
            </a:r>
            <a:r>
              <a:rPr kumimoji="0" lang="it-IT" sz="1600" b="0" i="0" u="none" strike="noStrike" kern="1200" cap="none" spc="0" normalizeH="0" baseline="0" noProof="0" dirty="0">
                <a:ln>
                  <a:noFill/>
                </a:ln>
                <a:solidFill>
                  <a:srgbClr val="002060"/>
                </a:solidFill>
                <a:effectLst/>
                <a:uLnTx/>
                <a:uFillTx/>
                <a:latin typeface="Gill Sans MT" panose="020B0502020104020203"/>
                <a:ea typeface="+mn-ea"/>
                <a:cs typeface="+mn-cs"/>
              </a:rPr>
              <a:t>che non ha una efficacia dissuasiva per le imprese che hanno aderito all' intesa, o che ne hanno - come nella specie - recepito le </a:t>
            </a:r>
            <a:r>
              <a:rPr kumimoji="0" lang="it-IT" sz="1600" b="1" i="0" u="none" strike="noStrike" kern="1200" cap="none" spc="0" normalizeH="0" baseline="0" noProof="0" dirty="0">
                <a:ln>
                  <a:noFill/>
                </a:ln>
                <a:solidFill>
                  <a:srgbClr val="002060"/>
                </a:solidFill>
                <a:effectLst/>
                <a:highlight>
                  <a:srgbClr val="C0C0C0"/>
                </a:highlight>
                <a:uLnTx/>
                <a:uFillTx/>
                <a:latin typeface="Gill Sans MT" panose="020B0502020104020203"/>
                <a:ea typeface="+mn-ea"/>
                <a:cs typeface="+mn-cs"/>
              </a:rPr>
              <a:t>clausole illecite nello schema negoziale, dal momento che non tutti i danneggiati agiscono in giudizio, e non tutti riescono ad ottenere il risarcimento del danno.</a:t>
            </a:r>
          </a:p>
          <a:p>
            <a:pPr marL="342900" marR="0" lvl="0" indent="-342900" algn="just" defTabSz="914400" rtl="0" eaLnBrk="1" fontAlgn="auto" latinLnBrk="0" hangingPunct="1">
              <a:lnSpc>
                <a:spcPct val="120000"/>
              </a:lnSpc>
              <a:spcBef>
                <a:spcPts val="1000"/>
              </a:spcBef>
              <a:spcAft>
                <a:spcPts val="0"/>
              </a:spcAft>
              <a:buClr>
                <a:srgbClr val="B71E42"/>
              </a:buClr>
              <a:buSzPct val="100000"/>
              <a:buFont typeface="+mj-lt"/>
              <a:buAutoNum type="arabicParenR" startAt="4"/>
              <a:tabLst/>
              <a:defRPr/>
            </a:pPr>
            <a:r>
              <a:rPr kumimoji="0" lang="it-IT" sz="1600" i="0" u="none" strike="noStrike" kern="1200" cap="none" spc="0" normalizeH="0" baseline="0" noProof="0" dirty="0">
                <a:ln>
                  <a:noFill/>
                </a:ln>
                <a:solidFill>
                  <a:srgbClr val="002060"/>
                </a:solidFill>
                <a:effectLst/>
                <a:uLnTx/>
                <a:uFillTx/>
                <a:latin typeface="Gill Sans MT" panose="020B0502020104020203"/>
                <a:ea typeface="+mn-ea"/>
                <a:cs typeface="+mn-cs"/>
              </a:rPr>
              <a:t>Non si può ricavare dal diritto unionale che il diritto al risarcimento del danno derivante dalla contrattazione a «valle» sia l'unica forma di tutela. Essa infatti </a:t>
            </a:r>
            <a:r>
              <a:rPr kumimoji="0" lang="it-IT" sz="1600" b="1" i="0" u="none" strike="noStrike" kern="1200" cap="none" spc="0" normalizeH="0" baseline="0" noProof="0" dirty="0">
                <a:ln>
                  <a:noFill/>
                </a:ln>
                <a:solidFill>
                  <a:srgbClr val="002060"/>
                </a:solidFill>
                <a:effectLst/>
                <a:uLnTx/>
                <a:uFillTx/>
                <a:latin typeface="Gill Sans MT" panose="020B0502020104020203"/>
                <a:ea typeface="+mn-ea"/>
                <a:cs typeface="+mn-cs"/>
              </a:rPr>
              <a:t>rappresenta il comun denominatore per l'intero spazio europeo, </a:t>
            </a:r>
            <a:r>
              <a:rPr kumimoji="0" lang="it-IT" sz="1600" i="0" u="none" strike="noStrike" kern="1200" cap="none" spc="0" normalizeH="0" baseline="0" noProof="0" dirty="0">
                <a:ln>
                  <a:noFill/>
                </a:ln>
                <a:solidFill>
                  <a:srgbClr val="002060"/>
                </a:solidFill>
                <a:effectLst/>
                <a:uLnTx/>
                <a:uFillTx/>
                <a:latin typeface="Gill Sans MT" panose="020B0502020104020203"/>
                <a:ea typeface="+mn-ea"/>
                <a:cs typeface="+mn-cs"/>
              </a:rPr>
              <a:t>la forma di tutela di base da assicurare ai consumatori </a:t>
            </a:r>
            <a:r>
              <a:rPr kumimoji="0" lang="it-IT" sz="1600" b="1" i="0" u="none" strike="noStrike" kern="1200" cap="none" spc="0" normalizeH="0" baseline="0" noProof="0" dirty="0">
                <a:ln>
                  <a:noFill/>
                </a:ln>
                <a:solidFill>
                  <a:srgbClr val="002060"/>
                </a:solidFill>
                <a:effectLst/>
                <a:highlight>
                  <a:srgbClr val="C0C0C0"/>
                </a:highlight>
                <a:uLnTx/>
                <a:uFillTx/>
                <a:latin typeface="Gill Sans MT" panose="020B0502020104020203"/>
                <a:ea typeface="+mn-ea"/>
                <a:cs typeface="+mn-cs"/>
              </a:rPr>
              <a:t>ferma restando la competenza interna degli Stati nell'assicurare le misure per la più completa tutela delle situazioni soggettive garantite dal diritto comunitario</a:t>
            </a:r>
          </a:p>
          <a:p>
            <a:pPr marL="228600" marR="0" lvl="0" indent="-228600" algn="just" defTabSz="914400" rtl="0"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endParaRPr kumimoji="0" lang="it-IT" sz="1400" b="0" i="0" u="none" strike="noStrike" kern="1200" cap="none" spc="0" normalizeH="0" baseline="0" noProof="0" dirty="0">
              <a:ln>
                <a:noFill/>
              </a:ln>
              <a:solidFill>
                <a:srgbClr val="002060"/>
              </a:solidFill>
              <a:effectLst/>
              <a:highlight>
                <a:srgbClr val="C0C0C0"/>
              </a:highlight>
              <a:uLnTx/>
              <a:uFillTx/>
              <a:latin typeface="Gill Sans MT" panose="020B0502020104020203"/>
              <a:ea typeface="+mn-ea"/>
              <a:cs typeface="+mn-cs"/>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B982D9D2-FC0D-5BE1-F958-03EFF0282AC9}"/>
              </a:ext>
            </a:extLst>
          </p:cNvPr>
          <p:cNvSpPr>
            <a:spLocks noGrp="1"/>
          </p:cNvSpPr>
          <p:nvPr>
            <p:ph type="sldNum" sz="quarter" idx="12"/>
          </p:nvPr>
        </p:nvSpPr>
        <p:spPr/>
        <p:txBody>
          <a:bodyPr/>
          <a:lstStyle/>
          <a:p>
            <a:pPr rtl="0"/>
            <a:fld id="{401CF334-2D5C-4859-84A6-CA7E6E43FAEB}" type="slidenum">
              <a:rPr lang="it-IT" smtClean="0"/>
              <a:t>17</a:t>
            </a:fld>
            <a:endParaRPr lang="it-IT" dirty="0"/>
          </a:p>
        </p:txBody>
      </p:sp>
    </p:spTree>
    <p:extLst>
      <p:ext uri="{BB962C8B-B14F-4D97-AF65-F5344CB8AC3E}">
        <p14:creationId xmlns:p14="http://schemas.microsoft.com/office/powerpoint/2010/main" val="3454018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fontScale="90000"/>
          </a:bodyPr>
          <a:lstStyle/>
          <a:p>
            <a:pPr algn="ctr"/>
            <a:br>
              <a:rPr lang="it-IT" dirty="0"/>
            </a:br>
            <a:r>
              <a:rPr lang="it-IT" dirty="0">
                <a:solidFill>
                  <a:srgbClr val="002060"/>
                </a:solidFill>
              </a:rPr>
              <a:t>2) La tesi della nullità dell’intero negozio a «valle»</a:t>
            </a:r>
          </a:p>
        </p:txBody>
      </p:sp>
      <p:sp>
        <p:nvSpPr>
          <p:cNvPr id="3" name="Segnaposto contenuto 2"/>
          <p:cNvSpPr>
            <a:spLocks noGrp="1"/>
          </p:cNvSpPr>
          <p:nvPr>
            <p:ph idx="1"/>
          </p:nvPr>
        </p:nvSpPr>
        <p:spPr>
          <a:xfrm>
            <a:off x="1451579" y="2015732"/>
            <a:ext cx="9603275" cy="3450613"/>
          </a:xfrm>
        </p:spPr>
        <p:txBody>
          <a:bodyPr rtlCol="0">
            <a:normAutofit fontScale="92500"/>
          </a:bodyPr>
          <a:lstStyle/>
          <a:p>
            <a:pPr algn="just"/>
            <a:r>
              <a:rPr lang="it-IT" dirty="0">
                <a:solidFill>
                  <a:srgbClr val="002060"/>
                </a:solidFill>
              </a:rPr>
              <a:t>Dalla predisposizione delle suddette clausole in violazione dell’art. 2 l. 287/1990 scaturirebbe la nullità dell'intero contratto di fideiussione, in quanto concluso in applicazione di intese illecite concluse a «monte» (Cass. 29810/2017, Cass. 13846/2019)</a:t>
            </a:r>
          </a:p>
          <a:p>
            <a:pPr algn="just"/>
            <a:r>
              <a:rPr lang="it-IT" dirty="0">
                <a:solidFill>
                  <a:srgbClr val="002060"/>
                </a:solidFill>
              </a:rPr>
              <a:t>Quando 2 e 33 della Normativa Antitrust stabiliscono la nullità delle </a:t>
            </a:r>
            <a:r>
              <a:rPr lang="it-IT" b="1" dirty="0">
                <a:solidFill>
                  <a:srgbClr val="002060"/>
                </a:solidFill>
              </a:rPr>
              <a:t>«intese», </a:t>
            </a:r>
            <a:r>
              <a:rPr lang="it-IT" dirty="0">
                <a:solidFill>
                  <a:srgbClr val="002060"/>
                </a:solidFill>
              </a:rPr>
              <a:t>non hanno inteso dar rilevanza esclusivamente all'eventuale negozio giuridico originario, ma </a:t>
            </a:r>
            <a:r>
              <a:rPr lang="it-IT" b="1" dirty="0">
                <a:solidFill>
                  <a:srgbClr val="002060"/>
                </a:solidFill>
              </a:rPr>
              <a:t>a tutta la più complessiva situazione - anche successiva al negozio originario - la quale - in quanto tale - realizzi un ostacolo al gioco della concorrenza: </a:t>
            </a:r>
            <a:r>
              <a:rPr lang="it-IT" dirty="0">
                <a:solidFill>
                  <a:srgbClr val="002060"/>
                </a:solidFill>
              </a:rPr>
              <a:t>nullità </a:t>
            </a:r>
            <a:r>
              <a:rPr lang="it-IT" b="1" dirty="0">
                <a:solidFill>
                  <a:srgbClr val="002060"/>
                </a:solidFill>
              </a:rPr>
              <a:t>complessiva e totale, sia della intesa a monte (peraltro dichiarata dall'Autorità Garante), sia della successiva fideiussione a valle. (Cass. 29810/2017)</a:t>
            </a:r>
          </a:p>
          <a:p>
            <a:endParaRPr lang="it-IT" dirty="0"/>
          </a:p>
          <a:p>
            <a:endParaRPr lang="it-IT" dirty="0"/>
          </a:p>
          <a:p>
            <a:endParaRPr lang="it-IT" dirty="0"/>
          </a:p>
          <a:p>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93AAFD1F-C7EC-E993-EC74-1AF2B61ACCBF}"/>
              </a:ext>
            </a:extLst>
          </p:cNvPr>
          <p:cNvSpPr>
            <a:spLocks noGrp="1"/>
          </p:cNvSpPr>
          <p:nvPr>
            <p:ph type="sldNum" sz="quarter" idx="12"/>
          </p:nvPr>
        </p:nvSpPr>
        <p:spPr/>
        <p:txBody>
          <a:bodyPr/>
          <a:lstStyle/>
          <a:p>
            <a:pPr rtl="0"/>
            <a:fld id="{401CF334-2D5C-4859-84A6-CA7E6E43FAEB}" type="slidenum">
              <a:rPr lang="it-IT" smtClean="0"/>
              <a:t>18</a:t>
            </a:fld>
            <a:endParaRPr lang="it-IT" dirty="0"/>
          </a:p>
        </p:txBody>
      </p:sp>
    </p:spTree>
    <p:extLst>
      <p:ext uri="{BB962C8B-B14F-4D97-AF65-F5344CB8AC3E}">
        <p14:creationId xmlns:p14="http://schemas.microsoft.com/office/powerpoint/2010/main" val="205490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fontScale="90000"/>
          </a:bodyPr>
          <a:lstStyle/>
          <a:p>
            <a:pPr algn="ctr"/>
            <a:br>
              <a:rPr lang="it-IT" dirty="0"/>
            </a:br>
            <a:r>
              <a:rPr lang="it-IT" dirty="0">
                <a:solidFill>
                  <a:srgbClr val="002060"/>
                </a:solidFill>
              </a:rPr>
              <a:t>2) Giustificazioni tecnico-giuridiche  della nullità Totale </a:t>
            </a:r>
          </a:p>
        </p:txBody>
      </p:sp>
      <p:sp>
        <p:nvSpPr>
          <p:cNvPr id="3" name="Segnaposto contenuto 2"/>
          <p:cNvSpPr>
            <a:spLocks noGrp="1"/>
          </p:cNvSpPr>
          <p:nvPr>
            <p:ph idx="1"/>
          </p:nvPr>
        </p:nvSpPr>
        <p:spPr>
          <a:xfrm>
            <a:off x="1451579" y="2015732"/>
            <a:ext cx="9603275" cy="3450613"/>
          </a:xfrm>
        </p:spPr>
        <p:txBody>
          <a:bodyPr rtlCol="0">
            <a:noAutofit/>
          </a:bodyPr>
          <a:lstStyle/>
          <a:p>
            <a:pPr marL="457200" indent="-457200" algn="just">
              <a:buAutoNum type="arabicParenR"/>
            </a:pPr>
            <a:r>
              <a:rPr lang="it-IT" sz="1900" dirty="0">
                <a:solidFill>
                  <a:srgbClr val="002060"/>
                </a:solidFill>
              </a:rPr>
              <a:t>Una prima tesi, sono da considerarsi integralmente nulle per "</a:t>
            </a:r>
            <a:r>
              <a:rPr lang="it-IT" sz="1900" b="1" dirty="0">
                <a:solidFill>
                  <a:srgbClr val="002060"/>
                </a:solidFill>
              </a:rPr>
              <a:t>nullità derivata</a:t>
            </a:r>
            <a:r>
              <a:rPr lang="it-IT" sz="1900" dirty="0">
                <a:solidFill>
                  <a:srgbClr val="002060"/>
                </a:solidFill>
              </a:rPr>
              <a:t>" e conseguente al rapporto strumentale esistente tra la garanzia a valle e l' intesa a monte. In tal senso si rileva che il collegamento funzionale in parola si tradurrebbe in un vero e proprio «</a:t>
            </a:r>
            <a:r>
              <a:rPr lang="it-IT" sz="1900" b="1" dirty="0">
                <a:solidFill>
                  <a:srgbClr val="002060"/>
                </a:solidFill>
              </a:rPr>
              <a:t>collegamento negoziale»: applicazione del principio </a:t>
            </a:r>
            <a:r>
              <a:rPr lang="it-IT" sz="1900" b="1" dirty="0" err="1">
                <a:solidFill>
                  <a:srgbClr val="002060"/>
                </a:solidFill>
              </a:rPr>
              <a:t>simul</a:t>
            </a:r>
            <a:r>
              <a:rPr lang="it-IT" sz="1900" b="1" dirty="0">
                <a:solidFill>
                  <a:srgbClr val="002060"/>
                </a:solidFill>
              </a:rPr>
              <a:t> </a:t>
            </a:r>
            <a:r>
              <a:rPr lang="it-IT" sz="1900" b="1" dirty="0" err="1">
                <a:solidFill>
                  <a:srgbClr val="002060"/>
                </a:solidFill>
              </a:rPr>
              <a:t>stabunt</a:t>
            </a:r>
            <a:r>
              <a:rPr lang="it-IT" sz="1900" b="1" dirty="0">
                <a:solidFill>
                  <a:srgbClr val="002060"/>
                </a:solidFill>
              </a:rPr>
              <a:t> </a:t>
            </a:r>
            <a:r>
              <a:rPr lang="it-IT" sz="1900" b="1" dirty="0" err="1">
                <a:solidFill>
                  <a:srgbClr val="002060"/>
                </a:solidFill>
              </a:rPr>
              <a:t>simul</a:t>
            </a:r>
            <a:r>
              <a:rPr lang="it-IT" sz="1900" b="1" dirty="0">
                <a:solidFill>
                  <a:srgbClr val="002060"/>
                </a:solidFill>
              </a:rPr>
              <a:t> </a:t>
            </a:r>
            <a:r>
              <a:rPr lang="it-IT" sz="1900" b="1" dirty="0" err="1">
                <a:solidFill>
                  <a:srgbClr val="002060"/>
                </a:solidFill>
              </a:rPr>
              <a:t>cadent</a:t>
            </a:r>
            <a:r>
              <a:rPr lang="it-IT" sz="1900" dirty="0">
                <a:solidFill>
                  <a:srgbClr val="002060"/>
                </a:solidFill>
              </a:rPr>
              <a:t>. </a:t>
            </a:r>
          </a:p>
          <a:p>
            <a:pPr marL="457200" indent="-457200" algn="just">
              <a:buAutoNum type="arabicParenR"/>
            </a:pPr>
            <a:r>
              <a:rPr lang="it-IT" sz="1900" dirty="0">
                <a:solidFill>
                  <a:srgbClr val="002060"/>
                </a:solidFill>
              </a:rPr>
              <a:t>Altri autori - sempre nell'ambito dello stesso indirizzo hanno ritenuto, invece, che la nullità della </a:t>
            </a:r>
            <a:r>
              <a:rPr lang="it-IT" sz="1900" dirty="0" err="1">
                <a:solidFill>
                  <a:srgbClr val="002060"/>
                </a:solidFill>
              </a:rPr>
              <a:t>ﬁdeiussione</a:t>
            </a:r>
            <a:r>
              <a:rPr lang="it-IT" sz="1900" dirty="0">
                <a:solidFill>
                  <a:srgbClr val="002060"/>
                </a:solidFill>
              </a:rPr>
              <a:t> a valle deriverebbe dalla illiceità della causa della stessa </a:t>
            </a:r>
            <a:r>
              <a:rPr lang="it-IT" sz="1900" dirty="0" err="1">
                <a:solidFill>
                  <a:srgbClr val="002060"/>
                </a:solidFill>
              </a:rPr>
              <a:t>ﬁdeiussione</a:t>
            </a:r>
            <a:r>
              <a:rPr lang="it-IT" sz="1900" dirty="0">
                <a:solidFill>
                  <a:srgbClr val="002060"/>
                </a:solidFill>
              </a:rPr>
              <a:t>, ai sensi dell'art. 1418 c.c., comma 2, giacché tale negozio realizzerebbe una </a:t>
            </a:r>
            <a:r>
              <a:rPr lang="it-IT" sz="1900" b="1" dirty="0">
                <a:solidFill>
                  <a:srgbClr val="002060"/>
                </a:solidFill>
              </a:rPr>
              <a:t>funzione illecita, siccome contrario alle norme imperative sulle intese anticoncorrenziali. </a:t>
            </a: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9BEDBE25-80CC-0397-4B18-50375CDAF373}"/>
              </a:ext>
            </a:extLst>
          </p:cNvPr>
          <p:cNvSpPr>
            <a:spLocks noGrp="1"/>
          </p:cNvSpPr>
          <p:nvPr>
            <p:ph type="sldNum" sz="quarter" idx="12"/>
          </p:nvPr>
        </p:nvSpPr>
        <p:spPr/>
        <p:txBody>
          <a:bodyPr/>
          <a:lstStyle/>
          <a:p>
            <a:pPr rtl="0"/>
            <a:fld id="{401CF334-2D5C-4859-84A6-CA7E6E43FAEB}" type="slidenum">
              <a:rPr lang="it-IT" smtClean="0"/>
              <a:t>19</a:t>
            </a:fld>
            <a:endParaRPr lang="it-IT" dirty="0"/>
          </a:p>
        </p:txBody>
      </p:sp>
    </p:spTree>
    <p:extLst>
      <p:ext uri="{BB962C8B-B14F-4D97-AF65-F5344CB8AC3E}">
        <p14:creationId xmlns:p14="http://schemas.microsoft.com/office/powerpoint/2010/main" val="2629924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9" y="457200"/>
            <a:ext cx="9603275" cy="1224952"/>
          </a:xfrm>
        </p:spPr>
        <p:txBody>
          <a:bodyPr rtlCol="0">
            <a:normAutofit fontScale="90000"/>
          </a:bodyPr>
          <a:lstStyle/>
          <a:p>
            <a:pPr algn="ctr" rtl="0"/>
            <a:r>
              <a:rPr lang="it-IT" dirty="0">
                <a:solidFill>
                  <a:srgbClr val="002060"/>
                </a:solidFill>
              </a:rPr>
              <a:t>LA Problematica affrontata dalla sentenza delle sezioni unite – la normativa antitrust  e la fideiussione omnibus su schema Abi  </a:t>
            </a:r>
          </a:p>
        </p:txBody>
      </p:sp>
      <p:sp>
        <p:nvSpPr>
          <p:cNvPr id="3" name="Segnaposto contenuto 2"/>
          <p:cNvSpPr>
            <a:spLocks noGrp="1"/>
          </p:cNvSpPr>
          <p:nvPr>
            <p:ph idx="1"/>
          </p:nvPr>
        </p:nvSpPr>
        <p:spPr/>
        <p:txBody>
          <a:bodyPr rtlCol="0">
            <a:normAutofit lnSpcReduction="10000"/>
          </a:bodyPr>
          <a:lstStyle/>
          <a:p>
            <a:pPr marL="0" indent="0" algn="ctr">
              <a:buNone/>
            </a:pPr>
            <a:r>
              <a:rPr lang="it-IT" dirty="0">
                <a:solidFill>
                  <a:srgbClr val="002060"/>
                </a:solidFill>
              </a:rPr>
              <a:t>L’effetto della normativa antitrust sulle fideiussioni omnibus conformi allo schema ABI.</a:t>
            </a:r>
          </a:p>
          <a:p>
            <a:pPr marL="0" indent="0" algn="just">
              <a:buNone/>
            </a:pPr>
            <a:r>
              <a:rPr lang="it-IT" dirty="0">
                <a:solidFill>
                  <a:srgbClr val="002060"/>
                </a:solidFill>
              </a:rPr>
              <a:t>Tre elementi da definire</a:t>
            </a:r>
          </a:p>
          <a:p>
            <a:pPr marL="457200" indent="-457200" algn="just">
              <a:buFont typeface="+mj-lt"/>
              <a:buAutoNum type="arabicParenR"/>
            </a:pPr>
            <a:r>
              <a:rPr lang="it-IT" dirty="0">
                <a:solidFill>
                  <a:srgbClr val="002060"/>
                </a:solidFill>
              </a:rPr>
              <a:t>Fideiussione omnibus </a:t>
            </a:r>
          </a:p>
          <a:p>
            <a:pPr marL="457200" indent="-457200">
              <a:buFont typeface="+mj-lt"/>
              <a:buAutoNum type="arabicParenR"/>
            </a:pPr>
            <a:r>
              <a:rPr lang="it-IT" dirty="0">
                <a:solidFill>
                  <a:srgbClr val="002060"/>
                </a:solidFill>
              </a:rPr>
              <a:t>Normativa antitrust: Legge 287/1990, art. 2, 3 e 33, norme emanate sulla scia dell’art. 101 del  Trattato sul funzionamento dell’Unione Europea (ex articolo 81, paragrafo 3, del Trattato Comunità Europea)</a:t>
            </a:r>
          </a:p>
          <a:p>
            <a:pPr marL="457200" indent="-457200">
              <a:buFont typeface="+mj-lt"/>
              <a:buAutoNum type="arabicParenR"/>
            </a:pPr>
            <a:r>
              <a:rPr lang="it-IT" dirty="0">
                <a:solidFill>
                  <a:srgbClr val="002060"/>
                </a:solidFill>
              </a:rPr>
              <a:t>Schema ABI: Condizioni generali di contratto unilaterali per la fideiussione omnibus a garanzia delle operazioni bancarie</a:t>
            </a: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62CA4140-CF6E-5363-DF94-132922B51538}"/>
              </a:ext>
            </a:extLst>
          </p:cNvPr>
          <p:cNvSpPr>
            <a:spLocks noGrp="1"/>
          </p:cNvSpPr>
          <p:nvPr>
            <p:ph type="sldNum" sz="quarter" idx="12"/>
          </p:nvPr>
        </p:nvSpPr>
        <p:spPr/>
        <p:txBody>
          <a:bodyPr/>
          <a:lstStyle/>
          <a:p>
            <a:pPr rtl="0"/>
            <a:fld id="{401CF334-2D5C-4859-84A6-CA7E6E43FAEB}" type="slidenum">
              <a:rPr lang="it-IT" smtClean="0"/>
              <a:t>2</a:t>
            </a:fld>
            <a:endParaRPr lang="it-IT" dirty="0"/>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fontScale="90000"/>
          </a:bodyPr>
          <a:lstStyle/>
          <a:p>
            <a:pPr algn="ctr"/>
            <a:br>
              <a:rPr lang="it-IT" dirty="0"/>
            </a:br>
            <a:r>
              <a:rPr lang="it-IT" dirty="0">
                <a:solidFill>
                  <a:srgbClr val="002060"/>
                </a:solidFill>
              </a:rPr>
              <a:t>2) Giustificazioni tecnico-giuridiche  della nullità Totale </a:t>
            </a:r>
          </a:p>
        </p:txBody>
      </p:sp>
      <p:sp>
        <p:nvSpPr>
          <p:cNvPr id="3" name="Segnaposto contenuto 2"/>
          <p:cNvSpPr>
            <a:spLocks noGrp="1"/>
          </p:cNvSpPr>
          <p:nvPr>
            <p:ph idx="1"/>
          </p:nvPr>
        </p:nvSpPr>
        <p:spPr>
          <a:xfrm>
            <a:off x="1451579" y="2015732"/>
            <a:ext cx="9603275" cy="3730644"/>
          </a:xfrm>
        </p:spPr>
        <p:txBody>
          <a:bodyPr rtlCol="0">
            <a:noAutofit/>
          </a:bodyPr>
          <a:lstStyle/>
          <a:p>
            <a:pPr marL="457200" indent="-457200" algn="just">
              <a:buFont typeface="+mj-lt"/>
              <a:buAutoNum type="arabicParenR" startAt="3"/>
            </a:pPr>
            <a:r>
              <a:rPr lang="it-IT" sz="1700" dirty="0">
                <a:solidFill>
                  <a:srgbClr val="002060"/>
                </a:solidFill>
              </a:rPr>
              <a:t>Secondo una terza impostazione, invece, il contratto a valle - nella misura in cui assorbe nella sua interezza, o anche all' interno di singole clausole, le statuizioni della concertazione a monte, sarebbe integralmente nullo in </a:t>
            </a:r>
            <a:r>
              <a:rPr lang="it-IT" sz="1700" b="1" dirty="0">
                <a:solidFill>
                  <a:srgbClr val="002060"/>
                </a:solidFill>
                <a:highlight>
                  <a:srgbClr val="C0C0C0"/>
                </a:highlight>
              </a:rPr>
              <a:t>quanto l'oggetto si rivelerebbe funzionale al perseguimento del risultato vietato cui l'intesa è ﬁnalizzata, con conseguente nullità del negozio ﬁdeiussorio, ai sensi dell'art. 1418 c.c., comma 2 e art. 1346 c.c.. </a:t>
            </a:r>
          </a:p>
          <a:p>
            <a:pPr marL="457200" indent="-457200" algn="just">
              <a:buFont typeface="+mj-lt"/>
              <a:buAutoNum type="arabicParenR" startAt="3"/>
            </a:pPr>
            <a:r>
              <a:rPr lang="it-IT" sz="1700" dirty="0">
                <a:solidFill>
                  <a:srgbClr val="002060"/>
                </a:solidFill>
              </a:rPr>
              <a:t>Altri autori ancora, ritengono che la nullità in questione sarebbe non testuale, ma virtuale (desumibile dall’interprete) derivando dalla </a:t>
            </a:r>
            <a:r>
              <a:rPr lang="it-IT" sz="1700" b="1" dirty="0">
                <a:solidFill>
                  <a:srgbClr val="002060"/>
                </a:solidFill>
              </a:rPr>
              <a:t>violazione diretta delle norme imperative anticoncorrenziali</a:t>
            </a:r>
            <a:r>
              <a:rPr lang="it-IT" sz="1700" dirty="0">
                <a:solidFill>
                  <a:srgbClr val="002060"/>
                </a:solidFill>
              </a:rPr>
              <a:t>. Si afferma, al riguardo, che le previsioni degli artt. 1941, 1939 e 1957 c.c., sarebbero singolarmente derogabili, nondimeno la loro deroga cumulativa - in quanto si </a:t>
            </a:r>
            <a:r>
              <a:rPr lang="it-IT" sz="1700" b="1" dirty="0">
                <a:solidFill>
                  <a:srgbClr val="002060"/>
                </a:solidFill>
                <a:highlight>
                  <a:srgbClr val="C0C0C0"/>
                </a:highlight>
              </a:rPr>
              <a:t>tradurrebbe in un effetto distorsivo della competizione di mercato - verrebbe a collidere con la norma imperativa di cui all'art. 2, comma 2, lett. a), dando luogo all'integrale nullità del contratto.</a:t>
            </a: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8A7D56C5-DA7F-2F27-CA81-997E3AE23412}"/>
              </a:ext>
            </a:extLst>
          </p:cNvPr>
          <p:cNvSpPr>
            <a:spLocks noGrp="1"/>
          </p:cNvSpPr>
          <p:nvPr>
            <p:ph type="sldNum" sz="quarter" idx="12"/>
          </p:nvPr>
        </p:nvSpPr>
        <p:spPr/>
        <p:txBody>
          <a:bodyPr/>
          <a:lstStyle/>
          <a:p>
            <a:pPr rtl="0"/>
            <a:fld id="{401CF334-2D5C-4859-84A6-CA7E6E43FAEB}" type="slidenum">
              <a:rPr lang="it-IT" smtClean="0"/>
              <a:t>20</a:t>
            </a:fld>
            <a:endParaRPr lang="it-IT" dirty="0"/>
          </a:p>
        </p:txBody>
      </p:sp>
    </p:spTree>
    <p:extLst>
      <p:ext uri="{BB962C8B-B14F-4D97-AF65-F5344CB8AC3E}">
        <p14:creationId xmlns:p14="http://schemas.microsoft.com/office/powerpoint/2010/main" val="338000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a:bodyPr>
          <a:lstStyle/>
          <a:p>
            <a:pPr algn="ctr"/>
            <a:br>
              <a:rPr lang="it-IT" dirty="0"/>
            </a:br>
            <a:r>
              <a:rPr lang="it-IT" dirty="0"/>
              <a:t>2</a:t>
            </a:r>
            <a:r>
              <a:rPr lang="it-IT" dirty="0">
                <a:solidFill>
                  <a:srgbClr val="002060"/>
                </a:solidFill>
              </a:rPr>
              <a:t>) critiche alla tesi della nullità totale</a:t>
            </a:r>
          </a:p>
        </p:txBody>
      </p:sp>
      <p:sp>
        <p:nvSpPr>
          <p:cNvPr id="3" name="Segnaposto contenuto 2"/>
          <p:cNvSpPr>
            <a:spLocks noGrp="1"/>
          </p:cNvSpPr>
          <p:nvPr>
            <p:ph idx="1"/>
          </p:nvPr>
        </p:nvSpPr>
        <p:spPr>
          <a:xfrm>
            <a:off x="1451579" y="2015732"/>
            <a:ext cx="9603275" cy="3450613"/>
          </a:xfrm>
        </p:spPr>
        <p:txBody>
          <a:bodyPr rtlCol="0">
            <a:normAutofit/>
          </a:bodyPr>
          <a:lstStyle/>
          <a:p>
            <a:pPr marL="457200" indent="-457200" algn="just">
              <a:buAutoNum type="arabicParenR"/>
            </a:pPr>
            <a:r>
              <a:rPr lang="it-IT" dirty="0">
                <a:solidFill>
                  <a:srgbClr val="002060"/>
                </a:solidFill>
              </a:rPr>
              <a:t>Giustificazione </a:t>
            </a:r>
            <a:r>
              <a:rPr lang="it-IT" dirty="0" err="1">
                <a:solidFill>
                  <a:srgbClr val="002060"/>
                </a:solidFill>
              </a:rPr>
              <a:t>tecnico-giurdiche</a:t>
            </a:r>
            <a:r>
              <a:rPr lang="it-IT" dirty="0">
                <a:solidFill>
                  <a:srgbClr val="002060"/>
                </a:solidFill>
              </a:rPr>
              <a:t> </a:t>
            </a:r>
            <a:r>
              <a:rPr lang="it-IT" b="1" dirty="0">
                <a:solidFill>
                  <a:srgbClr val="002060"/>
                </a:solidFill>
                <a:highlight>
                  <a:srgbClr val="C0C0C0"/>
                </a:highlight>
              </a:rPr>
              <a:t>non convincenti</a:t>
            </a:r>
          </a:p>
          <a:p>
            <a:pPr marL="457200" indent="-457200" algn="just">
              <a:buAutoNum type="arabicParenR"/>
            </a:pPr>
            <a:r>
              <a:rPr lang="it-IT" dirty="0">
                <a:solidFill>
                  <a:srgbClr val="002060"/>
                </a:solidFill>
              </a:rPr>
              <a:t>Come la </a:t>
            </a:r>
            <a:r>
              <a:rPr lang="it-IT" b="1" dirty="0">
                <a:solidFill>
                  <a:srgbClr val="002060"/>
                </a:solidFill>
                <a:highlight>
                  <a:srgbClr val="C0C0C0"/>
                </a:highlight>
              </a:rPr>
              <a:t>nullità di singole clausole </a:t>
            </a:r>
            <a:r>
              <a:rPr lang="it-IT" dirty="0">
                <a:solidFill>
                  <a:srgbClr val="002060"/>
                </a:solidFill>
              </a:rPr>
              <a:t>della intesa a «monte» può causare </a:t>
            </a:r>
            <a:r>
              <a:rPr lang="it-IT" b="1" dirty="0">
                <a:solidFill>
                  <a:srgbClr val="002060"/>
                </a:solidFill>
                <a:highlight>
                  <a:srgbClr val="C0C0C0"/>
                </a:highlight>
              </a:rPr>
              <a:t>la nullità totale del contratto a valle?</a:t>
            </a:r>
          </a:p>
          <a:p>
            <a:pPr marL="457200" indent="-457200" algn="just">
              <a:buAutoNum type="arabicParenR"/>
            </a:pPr>
            <a:r>
              <a:rPr lang="it-IT" b="1" dirty="0">
                <a:solidFill>
                  <a:srgbClr val="002060"/>
                </a:solidFill>
                <a:highlight>
                  <a:srgbClr val="C0C0C0"/>
                </a:highlight>
              </a:rPr>
              <a:t>Rischio dello stravolgimento del mercato del sistema creditizio </a:t>
            </a:r>
            <a:r>
              <a:rPr lang="it-IT" dirty="0">
                <a:solidFill>
                  <a:srgbClr val="002060"/>
                </a:solidFill>
              </a:rPr>
              <a:t>delle garanzie punto in particolare tutti i fideiussori sarebbero liberati dalle loro obbligazioni e le banche </a:t>
            </a:r>
            <a:r>
              <a:rPr lang="it-IT" b="1" dirty="0">
                <a:solidFill>
                  <a:srgbClr val="002060"/>
                </a:solidFill>
                <a:highlight>
                  <a:srgbClr val="C0C0C0"/>
                </a:highlight>
              </a:rPr>
              <a:t>dovrebbero affrettarsi a chiedere di dichiarare la nullità dei mutui già concessi perché non assistiti da garanzie.</a:t>
            </a:r>
          </a:p>
          <a:p>
            <a:endParaRPr lang="it-IT" dirty="0"/>
          </a:p>
          <a:p>
            <a:endParaRPr lang="it-IT" dirty="0"/>
          </a:p>
          <a:p>
            <a:endParaRPr lang="it-IT" dirty="0"/>
          </a:p>
          <a:p>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5CDE29A7-7314-47E6-1C1F-1EE73FA3F204}"/>
              </a:ext>
            </a:extLst>
          </p:cNvPr>
          <p:cNvSpPr>
            <a:spLocks noGrp="1"/>
          </p:cNvSpPr>
          <p:nvPr>
            <p:ph type="sldNum" sz="quarter" idx="12"/>
          </p:nvPr>
        </p:nvSpPr>
        <p:spPr/>
        <p:txBody>
          <a:bodyPr/>
          <a:lstStyle/>
          <a:p>
            <a:pPr rtl="0"/>
            <a:fld id="{401CF334-2D5C-4859-84A6-CA7E6E43FAEB}" type="slidenum">
              <a:rPr lang="it-IT" smtClean="0"/>
              <a:t>21</a:t>
            </a:fld>
            <a:endParaRPr lang="it-IT" dirty="0"/>
          </a:p>
        </p:txBody>
      </p:sp>
    </p:spTree>
    <p:extLst>
      <p:ext uri="{BB962C8B-B14F-4D97-AF65-F5344CB8AC3E}">
        <p14:creationId xmlns:p14="http://schemas.microsoft.com/office/powerpoint/2010/main" val="1380068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a:bodyPr>
          <a:lstStyle/>
          <a:p>
            <a:pPr algn="ctr"/>
            <a:br>
              <a:rPr lang="it-IT" dirty="0"/>
            </a:br>
            <a:r>
              <a:rPr lang="it-IT" dirty="0"/>
              <a:t>2</a:t>
            </a:r>
            <a:r>
              <a:rPr lang="it-IT" dirty="0">
                <a:solidFill>
                  <a:srgbClr val="002060"/>
                </a:solidFill>
              </a:rPr>
              <a:t>) La tesi della nullità parziale</a:t>
            </a:r>
          </a:p>
        </p:txBody>
      </p:sp>
      <p:sp>
        <p:nvSpPr>
          <p:cNvPr id="3" name="Segnaposto contenuto 2"/>
          <p:cNvSpPr>
            <a:spLocks noGrp="1"/>
          </p:cNvSpPr>
          <p:nvPr>
            <p:ph idx="1"/>
          </p:nvPr>
        </p:nvSpPr>
        <p:spPr>
          <a:xfrm>
            <a:off x="1451579" y="2015732"/>
            <a:ext cx="9603275" cy="3450613"/>
          </a:xfrm>
        </p:spPr>
        <p:txBody>
          <a:bodyPr rtlCol="0">
            <a:normAutofit fontScale="77500" lnSpcReduction="20000"/>
          </a:bodyPr>
          <a:lstStyle/>
          <a:p>
            <a:pPr marL="0" indent="0">
              <a:buNone/>
            </a:pPr>
            <a:r>
              <a:rPr lang="it-IT" dirty="0">
                <a:solidFill>
                  <a:srgbClr val="002060"/>
                </a:solidFill>
              </a:rPr>
              <a:t>E’ la tesi accolta dalla Cassazione. Precedenti significativi (Cass. 24044/2019; Cass. 3556/2020)</a:t>
            </a:r>
          </a:p>
          <a:p>
            <a:pPr marL="0" indent="0">
              <a:buNone/>
            </a:pPr>
            <a:r>
              <a:rPr lang="it-IT" dirty="0">
                <a:solidFill>
                  <a:srgbClr val="002060"/>
                </a:solidFill>
              </a:rPr>
              <a:t>Perché nullità parziale e non totale: </a:t>
            </a:r>
            <a:r>
              <a:rPr lang="it-IT" b="1" dirty="0">
                <a:solidFill>
                  <a:srgbClr val="002060"/>
                </a:solidFill>
                <a:highlight>
                  <a:srgbClr val="C0C0C0"/>
                </a:highlight>
              </a:rPr>
              <a:t>principio di conservazione del contratto</a:t>
            </a:r>
            <a:r>
              <a:rPr lang="it-IT" dirty="0">
                <a:solidFill>
                  <a:srgbClr val="002060"/>
                </a:solidFill>
              </a:rPr>
              <a:t>.</a:t>
            </a:r>
          </a:p>
          <a:p>
            <a:pPr marL="0" indent="0">
              <a:buNone/>
            </a:pPr>
            <a:r>
              <a:rPr lang="it-IT" dirty="0">
                <a:solidFill>
                  <a:srgbClr val="002060"/>
                </a:solidFill>
              </a:rPr>
              <a:t>Domanda essenziale: le </a:t>
            </a:r>
            <a:r>
              <a:rPr lang="it-IT" b="1" dirty="0">
                <a:solidFill>
                  <a:srgbClr val="002060"/>
                </a:solidFill>
                <a:highlight>
                  <a:srgbClr val="C0C0C0"/>
                </a:highlight>
              </a:rPr>
              <a:t>parti avrebbero concluso il contratto senza quella parte del suo contenuto colpita da nullità</a:t>
            </a:r>
            <a:r>
              <a:rPr lang="it-IT" dirty="0">
                <a:solidFill>
                  <a:srgbClr val="002060"/>
                </a:solidFill>
              </a:rPr>
              <a:t>? Se la risposta è positiva la nullità non si estende all’intero contratto. </a:t>
            </a:r>
          </a:p>
          <a:p>
            <a:pPr marL="0" indent="0">
              <a:buNone/>
            </a:pPr>
            <a:r>
              <a:rPr lang="it-IT" dirty="0">
                <a:solidFill>
                  <a:srgbClr val="002060"/>
                </a:solidFill>
              </a:rPr>
              <a:t>Il </a:t>
            </a:r>
            <a:r>
              <a:rPr lang="it-IT" b="1" dirty="0">
                <a:solidFill>
                  <a:srgbClr val="002060"/>
                </a:solidFill>
                <a:highlight>
                  <a:srgbClr val="C0C0C0"/>
                </a:highlight>
              </a:rPr>
              <a:t>fideiussore risulta meno onerato </a:t>
            </a:r>
            <a:r>
              <a:rPr lang="it-IT" dirty="0">
                <a:solidFill>
                  <a:srgbClr val="002060"/>
                </a:solidFill>
              </a:rPr>
              <a:t>per l’assenza di tali clausole e quindi a fortiori avrebbe prestato fideiussione per far ottenere il finanziamento al debitore principale; </a:t>
            </a:r>
          </a:p>
          <a:p>
            <a:pPr marL="0" indent="0">
              <a:buNone/>
            </a:pPr>
            <a:r>
              <a:rPr lang="it-IT" b="1" dirty="0">
                <a:solidFill>
                  <a:srgbClr val="002060"/>
                </a:solidFill>
                <a:highlight>
                  <a:srgbClr val="C0C0C0"/>
                </a:highlight>
              </a:rPr>
              <a:t>La banca avrebbe sicuramente voluto una garanzia più debole piuttosto  che  un  finanziamento  senza  alcuna  garanzia </a:t>
            </a:r>
            <a:r>
              <a:rPr lang="it-IT" dirty="0">
                <a:solidFill>
                  <a:srgbClr val="002060"/>
                </a:solidFill>
              </a:rPr>
              <a:t>(come si dovrebbe ipotizzare in caso di ritenuta nullità totale del contratto di garanzia con sopravvivenza del contratto principale). </a:t>
            </a:r>
          </a:p>
          <a:p>
            <a:pPr marL="0" indent="0">
              <a:buNone/>
            </a:pPr>
            <a:r>
              <a:rPr lang="it-IT" b="1" dirty="0">
                <a:solidFill>
                  <a:srgbClr val="002060"/>
                </a:solidFill>
                <a:highlight>
                  <a:srgbClr val="C0C0C0"/>
                </a:highlight>
              </a:rPr>
              <a:t>In ogni caso se il fideiussore  prova che nel caso concreto  i contraenti non avrebbero stipulato il contratto: nullità totale  </a:t>
            </a:r>
          </a:p>
          <a:p>
            <a:endParaRPr lang="it-IT" dirty="0"/>
          </a:p>
          <a:p>
            <a:endParaRPr lang="it-IT" dirty="0"/>
          </a:p>
          <a:p>
            <a:endParaRPr lang="it-IT" dirty="0"/>
          </a:p>
          <a:p>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242A390F-9190-CD00-9BE1-407A9DACF25A}"/>
              </a:ext>
            </a:extLst>
          </p:cNvPr>
          <p:cNvSpPr>
            <a:spLocks noGrp="1"/>
          </p:cNvSpPr>
          <p:nvPr>
            <p:ph type="sldNum" sz="quarter" idx="12"/>
          </p:nvPr>
        </p:nvSpPr>
        <p:spPr/>
        <p:txBody>
          <a:bodyPr/>
          <a:lstStyle/>
          <a:p>
            <a:pPr rtl="0"/>
            <a:fld id="{401CF334-2D5C-4859-84A6-CA7E6E43FAEB}" type="slidenum">
              <a:rPr lang="it-IT" smtClean="0"/>
              <a:t>22</a:t>
            </a:fld>
            <a:endParaRPr lang="it-IT" dirty="0"/>
          </a:p>
        </p:txBody>
      </p:sp>
    </p:spTree>
    <p:extLst>
      <p:ext uri="{BB962C8B-B14F-4D97-AF65-F5344CB8AC3E}">
        <p14:creationId xmlns:p14="http://schemas.microsoft.com/office/powerpoint/2010/main" val="123226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fontScale="90000"/>
          </a:bodyPr>
          <a:lstStyle/>
          <a:p>
            <a:pPr algn="ctr"/>
            <a:br>
              <a:rPr lang="it-IT" dirty="0"/>
            </a:br>
            <a:r>
              <a:rPr lang="it-IT" dirty="0"/>
              <a:t>2</a:t>
            </a:r>
            <a:r>
              <a:rPr lang="it-IT" dirty="0">
                <a:solidFill>
                  <a:srgbClr val="002060"/>
                </a:solidFill>
              </a:rPr>
              <a:t>) Giustificazione tecnico giuridica </a:t>
            </a:r>
            <a:r>
              <a:rPr lang="it-IT" dirty="0" err="1">
                <a:solidFill>
                  <a:srgbClr val="002060"/>
                </a:solidFill>
              </a:rPr>
              <a:t>dellaLa</a:t>
            </a:r>
            <a:r>
              <a:rPr lang="it-IT" dirty="0">
                <a:solidFill>
                  <a:srgbClr val="002060"/>
                </a:solidFill>
              </a:rPr>
              <a:t> tesi della nullità parziale</a:t>
            </a:r>
          </a:p>
        </p:txBody>
      </p:sp>
      <p:sp>
        <p:nvSpPr>
          <p:cNvPr id="3" name="Segnaposto contenuto 2"/>
          <p:cNvSpPr>
            <a:spLocks noGrp="1"/>
          </p:cNvSpPr>
          <p:nvPr>
            <p:ph idx="1"/>
          </p:nvPr>
        </p:nvSpPr>
        <p:spPr>
          <a:xfrm>
            <a:off x="1451579" y="2015732"/>
            <a:ext cx="9603275" cy="3450613"/>
          </a:xfrm>
        </p:spPr>
        <p:txBody>
          <a:bodyPr rtlCol="0">
            <a:normAutofit fontScale="85000" lnSpcReduction="20000"/>
          </a:bodyPr>
          <a:lstStyle/>
          <a:p>
            <a:pPr marL="457200" indent="-457200" algn="just">
              <a:buFont typeface="+mj-lt"/>
              <a:buAutoNum type="arabicParenR"/>
            </a:pPr>
            <a:r>
              <a:rPr lang="it-IT" b="1" dirty="0">
                <a:solidFill>
                  <a:srgbClr val="002060"/>
                </a:solidFill>
                <a:highlight>
                  <a:srgbClr val="C0C0C0"/>
                </a:highlight>
              </a:rPr>
              <a:t>Giustificazione testuale. </a:t>
            </a:r>
          </a:p>
          <a:p>
            <a:pPr marL="0" indent="0" algn="just">
              <a:buNone/>
            </a:pPr>
            <a:r>
              <a:rPr lang="it-IT" dirty="0">
                <a:solidFill>
                  <a:srgbClr val="002060"/>
                </a:solidFill>
                <a:highlight>
                  <a:srgbClr val="C0C0C0"/>
                </a:highlight>
              </a:rPr>
              <a:t>L</a:t>
            </a:r>
            <a:r>
              <a:rPr lang="it-IT" dirty="0">
                <a:solidFill>
                  <a:srgbClr val="002060"/>
                </a:solidFill>
              </a:rPr>
              <a:t>'articolo due comma tre della legge antitrust stabilisce che le intese vietate sono nulle </a:t>
            </a:r>
            <a:r>
              <a:rPr lang="it-IT" b="1" dirty="0">
                <a:solidFill>
                  <a:srgbClr val="002060"/>
                </a:solidFill>
                <a:highlight>
                  <a:srgbClr val="C0C0C0"/>
                </a:highlight>
              </a:rPr>
              <a:t>ad ogni effetto. Il contratto a «valle» sarebbe esso stesso un effetto</a:t>
            </a:r>
            <a:r>
              <a:rPr lang="it-IT" dirty="0">
                <a:solidFill>
                  <a:srgbClr val="002060"/>
                </a:solidFill>
                <a:highlight>
                  <a:srgbClr val="C0C0C0"/>
                </a:highlight>
              </a:rPr>
              <a:t> dell'intesa e dunque non potrebbe che essere colpito dalla nullità </a:t>
            </a:r>
            <a:r>
              <a:rPr lang="it-IT" dirty="0">
                <a:solidFill>
                  <a:srgbClr val="002060"/>
                </a:solidFill>
              </a:rPr>
              <a:t>con conseguente legittimazione del contraente finale ad agire per il relativo accertamento.</a:t>
            </a:r>
          </a:p>
          <a:p>
            <a:pPr marL="457200" indent="-457200" algn="just">
              <a:buFont typeface="+mj-lt"/>
              <a:buAutoNum type="arabicParenR" startAt="2"/>
            </a:pPr>
            <a:r>
              <a:rPr lang="it-IT" b="1" dirty="0">
                <a:solidFill>
                  <a:srgbClr val="002060"/>
                </a:solidFill>
                <a:highlight>
                  <a:srgbClr val="C0C0C0"/>
                </a:highlight>
              </a:rPr>
              <a:t>Argomento basato sull’interesse protetto della normativa antitrust.  </a:t>
            </a:r>
          </a:p>
          <a:p>
            <a:pPr marL="0" indent="0" algn="just">
              <a:buNone/>
            </a:pPr>
            <a:r>
              <a:rPr lang="it-IT" dirty="0">
                <a:solidFill>
                  <a:srgbClr val="002060"/>
                </a:solidFill>
              </a:rPr>
              <a:t>La normativa protegge il </a:t>
            </a:r>
            <a:r>
              <a:rPr lang="it-IT" b="1" dirty="0">
                <a:solidFill>
                  <a:srgbClr val="002060"/>
                </a:solidFill>
                <a:highlight>
                  <a:srgbClr val="C0C0C0"/>
                </a:highlight>
              </a:rPr>
              <a:t>mercato in senso oggettivo,  il libero gioco della concorrenza</a:t>
            </a:r>
            <a:r>
              <a:rPr lang="it-IT" dirty="0">
                <a:solidFill>
                  <a:srgbClr val="002060"/>
                </a:solidFill>
              </a:rPr>
              <a:t>, contro alterazioni </a:t>
            </a:r>
            <a:r>
              <a:rPr lang="it-IT" b="1" dirty="0">
                <a:solidFill>
                  <a:srgbClr val="002060"/>
                </a:solidFill>
              </a:rPr>
              <a:t>fatte anche </a:t>
            </a:r>
            <a:r>
              <a:rPr lang="it-IT" b="1" dirty="0">
                <a:solidFill>
                  <a:srgbClr val="002060"/>
                </a:solidFill>
                <a:highlight>
                  <a:srgbClr val="C0C0C0"/>
                </a:highlight>
              </a:rPr>
              <a:t>mediante una combinazione di atti di natura diversa</a:t>
            </a:r>
            <a:r>
              <a:rPr lang="it-IT" dirty="0">
                <a:solidFill>
                  <a:srgbClr val="002060"/>
                </a:solidFill>
              </a:rPr>
              <a:t>: più nel dettaglio la violazione è  riscontrabile in ogni caso in cui tra un </a:t>
            </a:r>
            <a:r>
              <a:rPr lang="it-IT" dirty="0">
                <a:solidFill>
                  <a:srgbClr val="002060"/>
                </a:solidFill>
                <a:highlight>
                  <a:srgbClr val="C0C0C0"/>
                </a:highlight>
              </a:rPr>
              <a:t>atto a monte e un contratto a valle sussiste un nesso funzionale o strumentale volto a produrre un effetto anticoncorrenziale. Violazione che porta alla nullità di detti atti o combinazione di atti </a:t>
            </a:r>
          </a:p>
          <a:p>
            <a:pPr marL="0" indent="0">
              <a:buNone/>
            </a:pPr>
            <a:endParaRPr lang="it-IT" dirty="0">
              <a:solidFill>
                <a:srgbClr val="002060"/>
              </a:solidFill>
            </a:endParaRPr>
          </a:p>
          <a:p>
            <a:endParaRPr lang="it-IT" dirty="0"/>
          </a:p>
          <a:p>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D2C7484D-E7AA-7239-F04C-047967342A1E}"/>
              </a:ext>
            </a:extLst>
          </p:cNvPr>
          <p:cNvSpPr>
            <a:spLocks noGrp="1"/>
          </p:cNvSpPr>
          <p:nvPr>
            <p:ph type="sldNum" sz="quarter" idx="12"/>
          </p:nvPr>
        </p:nvSpPr>
        <p:spPr/>
        <p:txBody>
          <a:bodyPr/>
          <a:lstStyle/>
          <a:p>
            <a:pPr rtl="0"/>
            <a:fld id="{401CF334-2D5C-4859-84A6-CA7E6E43FAEB}" type="slidenum">
              <a:rPr lang="it-IT" smtClean="0"/>
              <a:t>23</a:t>
            </a:fld>
            <a:endParaRPr lang="it-IT" dirty="0"/>
          </a:p>
        </p:txBody>
      </p:sp>
    </p:spTree>
    <p:extLst>
      <p:ext uri="{BB962C8B-B14F-4D97-AF65-F5344CB8AC3E}">
        <p14:creationId xmlns:p14="http://schemas.microsoft.com/office/powerpoint/2010/main" val="78956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fontScale="90000"/>
          </a:bodyPr>
          <a:lstStyle/>
          <a:p>
            <a:pPr algn="ctr"/>
            <a:br>
              <a:rPr lang="it-IT" dirty="0"/>
            </a:br>
            <a:r>
              <a:rPr lang="it-IT" dirty="0"/>
              <a:t>2</a:t>
            </a:r>
            <a:r>
              <a:rPr lang="it-IT" dirty="0">
                <a:solidFill>
                  <a:srgbClr val="002060"/>
                </a:solidFill>
              </a:rPr>
              <a:t>) Giustificazione tecnico giuridica </a:t>
            </a:r>
            <a:r>
              <a:rPr lang="it-IT" dirty="0" err="1">
                <a:solidFill>
                  <a:srgbClr val="002060"/>
                </a:solidFill>
              </a:rPr>
              <a:t>dellaLa</a:t>
            </a:r>
            <a:r>
              <a:rPr lang="it-IT" dirty="0">
                <a:solidFill>
                  <a:srgbClr val="002060"/>
                </a:solidFill>
              </a:rPr>
              <a:t> tesi della nullità parziale</a:t>
            </a:r>
          </a:p>
        </p:txBody>
      </p:sp>
      <p:sp>
        <p:nvSpPr>
          <p:cNvPr id="3" name="Segnaposto contenuto 2"/>
          <p:cNvSpPr>
            <a:spLocks noGrp="1"/>
          </p:cNvSpPr>
          <p:nvPr>
            <p:ph idx="1"/>
          </p:nvPr>
        </p:nvSpPr>
        <p:spPr>
          <a:xfrm>
            <a:off x="1451579" y="2015732"/>
            <a:ext cx="9603275" cy="3450613"/>
          </a:xfrm>
        </p:spPr>
        <p:txBody>
          <a:bodyPr rtlCol="0">
            <a:normAutofit lnSpcReduction="10000"/>
          </a:bodyPr>
          <a:lstStyle/>
          <a:p>
            <a:pPr marL="457200" indent="-457200" algn="just">
              <a:buFont typeface="+mj-lt"/>
              <a:buAutoNum type="arabicParenR" startAt="2"/>
            </a:pPr>
            <a:r>
              <a:rPr lang="it-IT" b="1" dirty="0">
                <a:solidFill>
                  <a:srgbClr val="002060"/>
                </a:solidFill>
                <a:highlight>
                  <a:srgbClr val="C0C0C0"/>
                </a:highlight>
              </a:rPr>
              <a:t>Segue…Argomento basato sull’interesse protetto della normativa antitrust.  </a:t>
            </a:r>
          </a:p>
          <a:p>
            <a:pPr marL="0" indent="0" algn="just">
              <a:buNone/>
            </a:pPr>
            <a:r>
              <a:rPr lang="it-IT" dirty="0">
                <a:solidFill>
                  <a:srgbClr val="002060"/>
                </a:solidFill>
              </a:rPr>
              <a:t>Si tratterebbe di una </a:t>
            </a:r>
            <a:r>
              <a:rPr lang="it-IT" b="1" dirty="0">
                <a:solidFill>
                  <a:srgbClr val="002060"/>
                </a:solidFill>
                <a:highlight>
                  <a:srgbClr val="C0C0C0"/>
                </a:highlight>
              </a:rPr>
              <a:t>nullità speciale ossia interna alla normativa antitrust (nullità ulteriore a quella che il sistema già riconosceva)</a:t>
            </a:r>
            <a:r>
              <a:rPr lang="it-IT" dirty="0">
                <a:solidFill>
                  <a:srgbClr val="002060"/>
                </a:solidFill>
              </a:rPr>
              <a:t> con una portata più ampia rispetto a quella codicistica di quella codicistica di cui all’art. 1418 c.c. in quanto colpisce anche atti o combinazione di atti avvinti da un nesso funzionale non tutti riconducibili a fattispecie di natura negoziale.</a:t>
            </a:r>
          </a:p>
          <a:p>
            <a:pPr marL="0" indent="0" algn="just">
              <a:buNone/>
            </a:pPr>
            <a:r>
              <a:rPr lang="it-IT" dirty="0">
                <a:solidFill>
                  <a:srgbClr val="002060"/>
                </a:solidFill>
              </a:rPr>
              <a:t>La ratio  di tale speciale regime è da ravvisarsi </a:t>
            </a:r>
            <a:r>
              <a:rPr lang="it-IT" b="1" dirty="0">
                <a:solidFill>
                  <a:srgbClr val="002060"/>
                </a:solidFill>
                <a:highlight>
                  <a:srgbClr val="C0C0C0"/>
                </a:highlight>
              </a:rPr>
              <a:t>nelle esigenze di salvaguardia dell'ordine pubblico economico a presidio del quale sono state dettate le norme imperative nazionali ed europee antitrust</a:t>
            </a:r>
          </a:p>
          <a:p>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CA877EDF-C885-CE0F-9F7F-9C7E55F05D68}"/>
              </a:ext>
            </a:extLst>
          </p:cNvPr>
          <p:cNvSpPr>
            <a:spLocks noGrp="1"/>
          </p:cNvSpPr>
          <p:nvPr>
            <p:ph type="sldNum" sz="quarter" idx="12"/>
          </p:nvPr>
        </p:nvSpPr>
        <p:spPr/>
        <p:txBody>
          <a:bodyPr/>
          <a:lstStyle/>
          <a:p>
            <a:pPr rtl="0"/>
            <a:fld id="{401CF334-2D5C-4859-84A6-CA7E6E43FAEB}" type="slidenum">
              <a:rPr lang="it-IT" smtClean="0"/>
              <a:t>24</a:t>
            </a:fld>
            <a:endParaRPr lang="it-IT" dirty="0"/>
          </a:p>
        </p:txBody>
      </p:sp>
    </p:spTree>
    <p:extLst>
      <p:ext uri="{BB962C8B-B14F-4D97-AF65-F5344CB8AC3E}">
        <p14:creationId xmlns:p14="http://schemas.microsoft.com/office/powerpoint/2010/main" val="1839976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587" y="410415"/>
            <a:ext cx="9604375" cy="1239091"/>
          </a:xfrm>
        </p:spPr>
        <p:txBody>
          <a:bodyPr rtlCol="0">
            <a:normAutofit/>
          </a:bodyPr>
          <a:lstStyle/>
          <a:p>
            <a:pPr algn="ctr"/>
            <a:br>
              <a:rPr lang="it-IT" dirty="0"/>
            </a:br>
            <a:r>
              <a:rPr lang="it-IT" dirty="0">
                <a:solidFill>
                  <a:srgbClr val="002060"/>
                </a:solidFill>
              </a:rPr>
              <a:t>Principio di diritto affermato dalla corte</a:t>
            </a:r>
          </a:p>
        </p:txBody>
      </p:sp>
      <p:sp>
        <p:nvSpPr>
          <p:cNvPr id="3" name="Segnaposto contenuto 2"/>
          <p:cNvSpPr>
            <a:spLocks noGrp="1"/>
          </p:cNvSpPr>
          <p:nvPr>
            <p:ph idx="1"/>
          </p:nvPr>
        </p:nvSpPr>
        <p:spPr>
          <a:xfrm>
            <a:off x="1451579" y="2015732"/>
            <a:ext cx="9603275" cy="3450613"/>
          </a:xfrm>
        </p:spPr>
        <p:txBody>
          <a:bodyPr rtlCol="0">
            <a:normAutofit/>
          </a:bodyPr>
          <a:lstStyle/>
          <a:p>
            <a:pPr marL="0" indent="0" algn="just">
              <a:buNone/>
            </a:pPr>
            <a:r>
              <a:rPr lang="it-IT" dirty="0">
                <a:solidFill>
                  <a:srgbClr val="002060"/>
                </a:solidFill>
              </a:rPr>
              <a:t>Principio: «i contratti di fideiussione a valle di intese dichiarate parzialmente nulle dall’Autorità Garante, in relazione alle sole clausole contrastanti con la legge numero 287 del 1990, articolo 2, comma 2, lettera A) e  articolo 101 del Trattato sul funzionamento dell’Unione Europea, sono parzialmente nulli ai sensi dell'articolo 2, comma 3 della legge succitata e dell'articolo 1419 codice civile, in relazione alle sole clausole che riproducono quelle dello schema unilaterale costituente l'intesa vietata, salvo che sia desumibile dal contratto, o se altrimenti comprovata, una diversa volontà delle parti»</a:t>
            </a: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0D15CDC8-8807-C88E-7F3F-480C6DD7FC05}"/>
              </a:ext>
            </a:extLst>
          </p:cNvPr>
          <p:cNvSpPr>
            <a:spLocks noGrp="1"/>
          </p:cNvSpPr>
          <p:nvPr>
            <p:ph type="sldNum" sz="quarter" idx="12"/>
          </p:nvPr>
        </p:nvSpPr>
        <p:spPr/>
        <p:txBody>
          <a:bodyPr/>
          <a:lstStyle/>
          <a:p>
            <a:pPr rtl="0"/>
            <a:fld id="{401CF334-2D5C-4859-84A6-CA7E6E43FAEB}" type="slidenum">
              <a:rPr lang="it-IT" smtClean="0"/>
              <a:t>25</a:t>
            </a:fld>
            <a:endParaRPr lang="it-IT" dirty="0"/>
          </a:p>
        </p:txBody>
      </p:sp>
    </p:spTree>
    <p:extLst>
      <p:ext uri="{BB962C8B-B14F-4D97-AF65-F5344CB8AC3E}">
        <p14:creationId xmlns:p14="http://schemas.microsoft.com/office/powerpoint/2010/main" val="1545994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algn="just"/>
            <a:r>
              <a:rPr lang="it-IT" dirty="0">
                <a:solidFill>
                  <a:srgbClr val="002060"/>
                </a:solidFill>
              </a:rPr>
              <a:t>La Nullità della clausola in deroga art. 1957 c.c. </a:t>
            </a:r>
            <a:br>
              <a:rPr lang="it-IT" dirty="0"/>
            </a:br>
            <a:endParaRPr lang="it-IT" dirty="0">
              <a:solidFill>
                <a:srgbClr val="002060"/>
              </a:solidFill>
            </a:endParaRPr>
          </a:p>
        </p:txBody>
      </p:sp>
      <p:sp>
        <p:nvSpPr>
          <p:cNvPr id="3" name="Segnaposto contenuto 2"/>
          <p:cNvSpPr>
            <a:spLocks noGrp="1"/>
          </p:cNvSpPr>
          <p:nvPr>
            <p:ph sz="half" idx="1"/>
          </p:nvPr>
        </p:nvSpPr>
        <p:spPr>
          <a:xfrm>
            <a:off x="1447330" y="2010878"/>
            <a:ext cx="5867869" cy="3448595"/>
          </a:xfrm>
        </p:spPr>
        <p:txBody>
          <a:bodyPr rtlCol="0">
            <a:normAutofit fontScale="25000" lnSpcReduction="20000"/>
          </a:bodyPr>
          <a:lstStyle/>
          <a:p>
            <a:pPr marL="0" indent="0" algn="just">
              <a:buNone/>
            </a:pPr>
            <a:r>
              <a:rPr lang="it-IT" sz="6400" dirty="0">
                <a:solidFill>
                  <a:srgbClr val="002060"/>
                </a:solidFill>
              </a:rPr>
              <a:t>Art. 1957 c.c. </a:t>
            </a:r>
          </a:p>
          <a:p>
            <a:pPr marL="0" indent="266700" algn="just">
              <a:buFont typeface="+mj-lt"/>
              <a:buAutoNum type="arabicPeriod"/>
            </a:pPr>
            <a:r>
              <a:rPr lang="it-IT" sz="6400" dirty="0">
                <a:solidFill>
                  <a:srgbClr val="002060"/>
                </a:solidFill>
              </a:rPr>
              <a:t>Il fideiussore rimane obbligato anche dopo la scadenza dell'obbligazione principale, purché il </a:t>
            </a:r>
            <a:r>
              <a:rPr lang="it-IT" sz="6400" b="1" dirty="0">
                <a:solidFill>
                  <a:srgbClr val="002060"/>
                </a:solidFill>
              </a:rPr>
              <a:t>creditore entro sei mesi abbia proposto le sue istanze contro il debitore e le abbia con diligenza continuate.</a:t>
            </a:r>
          </a:p>
          <a:p>
            <a:pPr marL="0" indent="266700" algn="just">
              <a:buFont typeface="+mj-lt"/>
              <a:buAutoNum type="arabicPeriod"/>
            </a:pPr>
            <a:r>
              <a:rPr lang="it-IT" sz="6400" dirty="0">
                <a:solidFill>
                  <a:srgbClr val="002060"/>
                </a:solidFill>
              </a:rPr>
              <a:t>La disposizione si applica anche al caso in cui il fideiussore ha espressamente limitato la sua fideiussione allo stesso termine dell'obbligazione principale.</a:t>
            </a:r>
          </a:p>
          <a:p>
            <a:pPr marL="0" indent="266700" algn="just">
              <a:buFont typeface="+mj-lt"/>
              <a:buAutoNum type="arabicPeriod"/>
            </a:pPr>
            <a:r>
              <a:rPr lang="it-IT" sz="6400" dirty="0">
                <a:solidFill>
                  <a:srgbClr val="002060"/>
                </a:solidFill>
              </a:rPr>
              <a:t>In questo caso però l'istanza contro il debitore deve essere proposta </a:t>
            </a:r>
            <a:r>
              <a:rPr lang="it-IT" sz="6400" b="1" dirty="0">
                <a:solidFill>
                  <a:srgbClr val="002060"/>
                </a:solidFill>
              </a:rPr>
              <a:t>entro due mesi.</a:t>
            </a:r>
          </a:p>
          <a:p>
            <a:pPr marL="0" indent="266700" algn="just">
              <a:buFont typeface="+mj-lt"/>
              <a:buAutoNum type="arabicPeriod"/>
            </a:pPr>
            <a:r>
              <a:rPr lang="it-IT" sz="6400" dirty="0">
                <a:solidFill>
                  <a:srgbClr val="002060"/>
                </a:solidFill>
              </a:rPr>
              <a:t>L'istanza proposta contro il debitore interrompe la prescrizione anche nei confronti del fideiussore.</a:t>
            </a:r>
          </a:p>
          <a:p>
            <a:pPr marL="0" indent="0" algn="just">
              <a:buNone/>
            </a:pPr>
            <a:endParaRPr lang="it-IT" dirty="0">
              <a:solidFill>
                <a:srgbClr val="002060"/>
              </a:solidFill>
            </a:endParaRPr>
          </a:p>
        </p:txBody>
      </p:sp>
      <p:sp>
        <p:nvSpPr>
          <p:cNvPr id="5" name="Segnaposto contenuto 4">
            <a:extLst>
              <a:ext uri="{FF2B5EF4-FFF2-40B4-BE49-F238E27FC236}">
                <a16:creationId xmlns:a16="http://schemas.microsoft.com/office/drawing/2014/main" id="{7A1E7CC2-2386-AB93-EF27-A0EEBDB32B67}"/>
              </a:ext>
            </a:extLst>
          </p:cNvPr>
          <p:cNvSpPr>
            <a:spLocks noGrp="1"/>
          </p:cNvSpPr>
          <p:nvPr>
            <p:ph sz="half" idx="2"/>
          </p:nvPr>
        </p:nvSpPr>
        <p:spPr>
          <a:xfrm>
            <a:off x="7452359" y="2017343"/>
            <a:ext cx="3606563" cy="3441520"/>
          </a:xfrm>
        </p:spPr>
        <p:txBody>
          <a:bodyPr>
            <a:normAutofit fontScale="25000" lnSpcReduction="20000"/>
          </a:bodyPr>
          <a:lstStyle/>
          <a:p>
            <a:pPr marL="0" indent="0" algn="just">
              <a:buNone/>
            </a:pPr>
            <a:r>
              <a:rPr lang="it-IT" sz="6000" dirty="0">
                <a:solidFill>
                  <a:srgbClr val="002060"/>
                </a:solidFill>
              </a:rPr>
              <a:t>Clausola schema ABI: </a:t>
            </a:r>
          </a:p>
          <a:p>
            <a:pPr marL="0" indent="0" algn="just">
              <a:buNone/>
            </a:pPr>
            <a:r>
              <a:rPr lang="it-IT" sz="6000" dirty="0">
                <a:solidFill>
                  <a:srgbClr val="002060"/>
                </a:solidFill>
              </a:rPr>
              <a:t>Esonerava la banca dal proporre le sue istanze contro il debitore (o il fideiussore) entro il termine di sei mesi o di due mesi: così poteva agire nel termine decennale di prescrizione.</a:t>
            </a:r>
          </a:p>
          <a:p>
            <a:pPr marL="0" indent="0" algn="just">
              <a:buNone/>
            </a:pPr>
            <a:r>
              <a:rPr lang="it-IT" sz="6000" dirty="0">
                <a:solidFill>
                  <a:srgbClr val="002060"/>
                </a:solidFill>
              </a:rPr>
              <a:t>Tra tutte le questioni che sono la conseguenza della dichiarazione di nullità parziale delle fideiussioni quella più delicata riguarda proprio l'articolo 1957 codice civile che è destinata ad avere una notevole incidenza sulle cause in corso e ad alimentare le controversie circa i riflessi di tale nullità</a:t>
            </a:r>
          </a:p>
          <a:p>
            <a:pPr marL="0" indent="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6" name="Segnaposto numero diapositiva 5">
            <a:extLst>
              <a:ext uri="{FF2B5EF4-FFF2-40B4-BE49-F238E27FC236}">
                <a16:creationId xmlns:a16="http://schemas.microsoft.com/office/drawing/2014/main" id="{235A060D-05D2-E00F-1D2D-94FFA62D867A}"/>
              </a:ext>
            </a:extLst>
          </p:cNvPr>
          <p:cNvSpPr>
            <a:spLocks noGrp="1"/>
          </p:cNvSpPr>
          <p:nvPr>
            <p:ph type="sldNum" sz="quarter" idx="12"/>
          </p:nvPr>
        </p:nvSpPr>
        <p:spPr/>
        <p:txBody>
          <a:bodyPr/>
          <a:lstStyle/>
          <a:p>
            <a:pPr rtl="0"/>
            <a:fld id="{401CF334-2D5C-4859-84A6-CA7E6E43FAEB}" type="slidenum">
              <a:rPr lang="it-IT" smtClean="0"/>
              <a:t>26</a:t>
            </a:fld>
            <a:endParaRPr lang="it-IT" dirty="0"/>
          </a:p>
        </p:txBody>
      </p:sp>
    </p:spTree>
    <p:extLst>
      <p:ext uri="{BB962C8B-B14F-4D97-AF65-F5344CB8AC3E}">
        <p14:creationId xmlns:p14="http://schemas.microsoft.com/office/powerpoint/2010/main" val="2856948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r>
              <a:rPr lang="it-IT" dirty="0">
                <a:solidFill>
                  <a:srgbClr val="002060"/>
                </a:solidFill>
              </a:rPr>
              <a:t>Conseguenze </a:t>
            </a:r>
            <a:r>
              <a:rPr lang="it-IT" dirty="0" err="1">
                <a:solidFill>
                  <a:srgbClr val="002060"/>
                </a:solidFill>
              </a:rPr>
              <a:t>delLa</a:t>
            </a:r>
            <a:r>
              <a:rPr lang="it-IT" dirty="0">
                <a:solidFill>
                  <a:srgbClr val="002060"/>
                </a:solidFill>
              </a:rPr>
              <a:t> Nullità della clausola in deroga art. 1957 c.c. </a:t>
            </a:r>
            <a:br>
              <a:rPr lang="it-IT" dirty="0"/>
            </a:br>
            <a:endParaRPr lang="it-IT" dirty="0">
              <a:solidFill>
                <a:srgbClr val="002060"/>
              </a:solidFill>
            </a:endParaRPr>
          </a:p>
        </p:txBody>
      </p:sp>
      <p:sp>
        <p:nvSpPr>
          <p:cNvPr id="3" name="Segnaposto contenuto 2"/>
          <p:cNvSpPr>
            <a:spLocks noGrp="1"/>
          </p:cNvSpPr>
          <p:nvPr>
            <p:ph idx="1"/>
          </p:nvPr>
        </p:nvSpPr>
        <p:spPr/>
        <p:txBody>
          <a:bodyPr rtlCol="0">
            <a:normAutofit/>
          </a:bodyPr>
          <a:lstStyle/>
          <a:p>
            <a:pPr marL="0" indent="0" algn="just">
              <a:buNone/>
            </a:pPr>
            <a:r>
              <a:rPr lang="it-IT" dirty="0">
                <a:solidFill>
                  <a:srgbClr val="002060"/>
                </a:solidFill>
              </a:rPr>
              <a:t>Effetto dichiarazione nullità clausola ABI: </a:t>
            </a:r>
          </a:p>
          <a:p>
            <a:pPr marL="0" indent="0" algn="just">
              <a:buNone/>
            </a:pPr>
            <a:r>
              <a:rPr lang="it-IT" dirty="0">
                <a:solidFill>
                  <a:srgbClr val="002060"/>
                </a:solidFill>
              </a:rPr>
              <a:t>Banca decade dalla garanzia e dunque il fideiussore è liberato se la prima non prova che nel termine di sei mesi dalla scadenza dell’obbligazione principale ha proposto le due istanze.</a:t>
            </a:r>
          </a:p>
          <a:p>
            <a:pPr marL="0" indent="0" algn="just">
              <a:buNone/>
            </a:pPr>
            <a:r>
              <a:rPr lang="it-IT" dirty="0">
                <a:solidFill>
                  <a:srgbClr val="002060"/>
                </a:solidFill>
              </a:rPr>
              <a:t>Due problemi: </a:t>
            </a:r>
          </a:p>
          <a:p>
            <a:pPr marL="457200" indent="-457200" algn="just">
              <a:buAutoNum type="arabicParenR"/>
            </a:pPr>
            <a:r>
              <a:rPr lang="it-IT" dirty="0">
                <a:solidFill>
                  <a:srgbClr val="002060"/>
                </a:solidFill>
              </a:rPr>
              <a:t>Concetto di scadenza in casi particolari</a:t>
            </a:r>
          </a:p>
          <a:p>
            <a:pPr marL="457200" indent="-457200" algn="just">
              <a:buAutoNum type="arabicParenR"/>
            </a:pPr>
            <a:r>
              <a:rPr lang="it-IT" dirty="0">
                <a:solidFill>
                  <a:srgbClr val="002060"/>
                </a:solidFill>
              </a:rPr>
              <a:t>Concetto di istanza</a:t>
            </a: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DCBE8CE0-5528-4F9E-398E-DFC64546E252}"/>
              </a:ext>
            </a:extLst>
          </p:cNvPr>
          <p:cNvSpPr>
            <a:spLocks noGrp="1"/>
          </p:cNvSpPr>
          <p:nvPr>
            <p:ph type="sldNum" sz="quarter" idx="12"/>
          </p:nvPr>
        </p:nvSpPr>
        <p:spPr/>
        <p:txBody>
          <a:bodyPr/>
          <a:lstStyle/>
          <a:p>
            <a:pPr rtl="0"/>
            <a:fld id="{401CF334-2D5C-4859-84A6-CA7E6E43FAEB}" type="slidenum">
              <a:rPr lang="it-IT" smtClean="0"/>
              <a:t>27</a:t>
            </a:fld>
            <a:endParaRPr lang="it-IT" dirty="0"/>
          </a:p>
        </p:txBody>
      </p:sp>
    </p:spTree>
    <p:extLst>
      <p:ext uri="{BB962C8B-B14F-4D97-AF65-F5344CB8AC3E}">
        <p14:creationId xmlns:p14="http://schemas.microsoft.com/office/powerpoint/2010/main" val="2489770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r>
              <a:rPr lang="it-IT" dirty="0">
                <a:solidFill>
                  <a:srgbClr val="002060"/>
                </a:solidFill>
              </a:rPr>
              <a:t>Conseguenze della Nullità della clausola in deroga art. 1957 c.c. </a:t>
            </a:r>
            <a:br>
              <a:rPr lang="it-IT" dirty="0"/>
            </a:br>
            <a:endParaRPr lang="it-IT" dirty="0">
              <a:solidFill>
                <a:srgbClr val="002060"/>
              </a:solidFill>
            </a:endParaRPr>
          </a:p>
        </p:txBody>
      </p:sp>
      <p:sp>
        <p:nvSpPr>
          <p:cNvPr id="3" name="Segnaposto contenuto 2"/>
          <p:cNvSpPr>
            <a:spLocks noGrp="1"/>
          </p:cNvSpPr>
          <p:nvPr>
            <p:ph idx="1"/>
          </p:nvPr>
        </p:nvSpPr>
        <p:spPr/>
        <p:txBody>
          <a:bodyPr rtlCol="0">
            <a:normAutofit/>
          </a:bodyPr>
          <a:lstStyle/>
          <a:p>
            <a:pPr marL="457200" indent="-457200" algn="just">
              <a:buFont typeface="+mj-lt"/>
              <a:buAutoNum type="arabicParenR"/>
            </a:pPr>
            <a:r>
              <a:rPr lang="it-IT" dirty="0">
                <a:solidFill>
                  <a:srgbClr val="002060"/>
                </a:solidFill>
              </a:rPr>
              <a:t>Concetto di scadenza in casi particolari</a:t>
            </a:r>
          </a:p>
          <a:p>
            <a:pPr marL="447675" indent="-179388" algn="just"/>
            <a:r>
              <a:rPr lang="it-IT" dirty="0">
                <a:solidFill>
                  <a:srgbClr val="002060"/>
                </a:solidFill>
              </a:rPr>
              <a:t>Revoca dell'affidamento fatto al debitore principale</a:t>
            </a:r>
          </a:p>
          <a:p>
            <a:pPr marL="447675" indent="-179388" algn="just"/>
            <a:r>
              <a:rPr lang="it-IT" dirty="0">
                <a:solidFill>
                  <a:srgbClr val="002060"/>
                </a:solidFill>
              </a:rPr>
              <a:t>Decadenza dal beneficio al termine</a:t>
            </a:r>
          </a:p>
          <a:p>
            <a:pPr marL="447675" indent="-179388" algn="just"/>
            <a:r>
              <a:rPr lang="it-IT" dirty="0">
                <a:solidFill>
                  <a:srgbClr val="002060"/>
                </a:solidFill>
              </a:rPr>
              <a:t>Istanza per la pronuncia della liquidazione giudiziale/ricorso per l'ammissione al concordato preventivo</a:t>
            </a:r>
          </a:p>
          <a:p>
            <a:pPr marL="0" indent="0" algn="just">
              <a:buNone/>
            </a:pPr>
            <a:endParaRPr lang="it-IT" dirty="0">
              <a:solidFill>
                <a:srgbClr val="002060"/>
              </a:solidFill>
            </a:endParaRP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16E81C43-757E-ECBC-666D-F37C5DA2FE43}"/>
              </a:ext>
            </a:extLst>
          </p:cNvPr>
          <p:cNvSpPr>
            <a:spLocks noGrp="1"/>
          </p:cNvSpPr>
          <p:nvPr>
            <p:ph type="sldNum" sz="quarter" idx="12"/>
          </p:nvPr>
        </p:nvSpPr>
        <p:spPr/>
        <p:txBody>
          <a:bodyPr/>
          <a:lstStyle/>
          <a:p>
            <a:pPr rtl="0"/>
            <a:fld id="{401CF334-2D5C-4859-84A6-CA7E6E43FAEB}" type="slidenum">
              <a:rPr lang="it-IT" smtClean="0"/>
              <a:t>28</a:t>
            </a:fld>
            <a:endParaRPr lang="it-IT" dirty="0"/>
          </a:p>
        </p:txBody>
      </p:sp>
    </p:spTree>
    <p:extLst>
      <p:ext uri="{BB962C8B-B14F-4D97-AF65-F5344CB8AC3E}">
        <p14:creationId xmlns:p14="http://schemas.microsoft.com/office/powerpoint/2010/main" val="127647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r>
              <a:rPr lang="it-IT" dirty="0">
                <a:solidFill>
                  <a:srgbClr val="002060"/>
                </a:solidFill>
              </a:rPr>
              <a:t>Conseguenze della Nullità della clausola in deroga art. 1957 c.c. </a:t>
            </a:r>
            <a:br>
              <a:rPr lang="it-IT" dirty="0"/>
            </a:br>
            <a:endParaRPr lang="it-IT" dirty="0">
              <a:solidFill>
                <a:srgbClr val="002060"/>
              </a:solidFill>
            </a:endParaRPr>
          </a:p>
        </p:txBody>
      </p:sp>
      <p:sp>
        <p:nvSpPr>
          <p:cNvPr id="3" name="Segnaposto contenuto 2"/>
          <p:cNvSpPr>
            <a:spLocks noGrp="1"/>
          </p:cNvSpPr>
          <p:nvPr>
            <p:ph idx="1"/>
          </p:nvPr>
        </p:nvSpPr>
        <p:spPr/>
        <p:txBody>
          <a:bodyPr rtlCol="0">
            <a:normAutofit fontScale="77500" lnSpcReduction="20000"/>
          </a:bodyPr>
          <a:lstStyle/>
          <a:p>
            <a:pPr marL="457200" indent="-457200" algn="just">
              <a:buFont typeface="+mj-lt"/>
              <a:buAutoNum type="arabicParenR" startAt="2"/>
            </a:pPr>
            <a:r>
              <a:rPr lang="it-IT" dirty="0">
                <a:solidFill>
                  <a:srgbClr val="002060"/>
                </a:solidFill>
              </a:rPr>
              <a:t>Concetto di istanza</a:t>
            </a:r>
          </a:p>
          <a:p>
            <a:pPr algn="just"/>
            <a:r>
              <a:rPr lang="it-IT" dirty="0">
                <a:solidFill>
                  <a:srgbClr val="002060"/>
                </a:solidFill>
              </a:rPr>
              <a:t>Il termine istanza si riferisce ai vari mezzi di tutela giurisdizionale del diritto di credito, in via di cognizione o di esecuzione, che possano ritenersi esperibili al fine di conseguire il pagamento. Non è sufficiente la richiesta stragiudiziale di adempimento rivolta al debitore principale, né la mera instaurazione di trattative (Cass. 1724/2016)</a:t>
            </a:r>
          </a:p>
          <a:p>
            <a:pPr algn="just"/>
            <a:r>
              <a:rPr lang="it-IT" dirty="0">
                <a:solidFill>
                  <a:srgbClr val="002060"/>
                </a:solidFill>
              </a:rPr>
              <a:t>Nel caso in cui come spesso accade nel contratto di fideiussione è inserita la clausola di pagamento a prima richiesta secondo l'interpretazione giurisprudenziale prevalente non occorrerebbe una vera e propria azione giudiziale ma sarebbe sufficiente una richiesta stragiudiziale come ad esempio la richiesta di restituzione dello scoperto (Cass. 27333/2005)</a:t>
            </a:r>
          </a:p>
          <a:p>
            <a:pPr algn="just"/>
            <a:r>
              <a:rPr lang="it-IT" dirty="0">
                <a:solidFill>
                  <a:srgbClr val="002060"/>
                </a:solidFill>
              </a:rPr>
              <a:t>Addirittura secondo vasto orientamento giurisprudenziale la fideiussione omnibus «a prima richiesta» sopra ricordata avrebbe caratteri del contratto autonomo di garanzia; in tipo di contratto non trova applicazione l’articolo 1957 CC e dunque il fideiussore non sarebbe comunque liberato.</a:t>
            </a:r>
          </a:p>
          <a:p>
            <a:pPr marL="0" indent="0" algn="just">
              <a:buNone/>
            </a:pPr>
            <a:endParaRPr lang="it-IT" dirty="0">
              <a:solidFill>
                <a:srgbClr val="002060"/>
              </a:solidFill>
            </a:endParaRP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BEE5E1D0-5096-8FF7-DA0C-00FD88DC707D}"/>
              </a:ext>
            </a:extLst>
          </p:cNvPr>
          <p:cNvSpPr>
            <a:spLocks noGrp="1"/>
          </p:cNvSpPr>
          <p:nvPr>
            <p:ph type="sldNum" sz="quarter" idx="12"/>
          </p:nvPr>
        </p:nvSpPr>
        <p:spPr/>
        <p:txBody>
          <a:bodyPr/>
          <a:lstStyle/>
          <a:p>
            <a:pPr rtl="0"/>
            <a:fld id="{401CF334-2D5C-4859-84A6-CA7E6E43FAEB}" type="slidenum">
              <a:rPr lang="it-IT" smtClean="0"/>
              <a:t>29</a:t>
            </a:fld>
            <a:endParaRPr lang="it-IT" dirty="0"/>
          </a:p>
        </p:txBody>
      </p:sp>
    </p:spTree>
    <p:extLst>
      <p:ext uri="{BB962C8B-B14F-4D97-AF65-F5344CB8AC3E}">
        <p14:creationId xmlns:p14="http://schemas.microsoft.com/office/powerpoint/2010/main" val="1866192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9" y="457200"/>
            <a:ext cx="9603275" cy="1224952"/>
          </a:xfrm>
        </p:spPr>
        <p:txBody>
          <a:bodyPr rtlCol="0">
            <a:normAutofit/>
          </a:bodyPr>
          <a:lstStyle/>
          <a:p>
            <a:pPr algn="ctr" rtl="0"/>
            <a:r>
              <a:rPr lang="it-IT" dirty="0">
                <a:solidFill>
                  <a:srgbClr val="002060"/>
                </a:solidFill>
              </a:rPr>
              <a:t>Fideiussione omnibus </a:t>
            </a:r>
          </a:p>
        </p:txBody>
      </p:sp>
      <p:sp>
        <p:nvSpPr>
          <p:cNvPr id="3" name="Segnaposto contenuto 2"/>
          <p:cNvSpPr>
            <a:spLocks noGrp="1"/>
          </p:cNvSpPr>
          <p:nvPr>
            <p:ph idx="1"/>
          </p:nvPr>
        </p:nvSpPr>
        <p:spPr/>
        <p:txBody>
          <a:bodyPr rtlCol="0">
            <a:normAutofit/>
          </a:bodyPr>
          <a:lstStyle/>
          <a:p>
            <a:pPr marL="0" indent="0" algn="just" rtl="0">
              <a:buNone/>
            </a:pPr>
            <a:r>
              <a:rPr lang="it-IT" b="1" dirty="0">
                <a:solidFill>
                  <a:srgbClr val="002060"/>
                </a:solidFill>
              </a:rPr>
              <a:t>Definizione:  </a:t>
            </a:r>
            <a:r>
              <a:rPr lang="it-IT" b="1" dirty="0">
                <a:solidFill>
                  <a:srgbClr val="002060"/>
                </a:solidFill>
                <a:highlight>
                  <a:srgbClr val="C0C0C0"/>
                </a:highlight>
              </a:rPr>
              <a:t>la fideiussione omnibus </a:t>
            </a:r>
            <a:r>
              <a:rPr lang="it-IT" dirty="0">
                <a:solidFill>
                  <a:srgbClr val="002060"/>
                </a:solidFill>
              </a:rPr>
              <a:t>indica l’obbligazione assunta da un soggetto (privato, società o banca) verso una banca con cui </a:t>
            </a:r>
            <a:r>
              <a:rPr lang="it-IT" b="1" dirty="0">
                <a:solidFill>
                  <a:srgbClr val="002060"/>
                </a:solidFill>
                <a:highlight>
                  <a:srgbClr val="C0C0C0"/>
                </a:highlight>
              </a:rPr>
              <a:t>garantisce l’adempimento di tutti i debiti, compresi quelli che potranno sorgere successivamente al rilascio della fideiussione</a:t>
            </a:r>
            <a:r>
              <a:rPr lang="it-IT" dirty="0">
                <a:solidFill>
                  <a:srgbClr val="002060"/>
                </a:solidFill>
                <a:highlight>
                  <a:srgbClr val="C0C0C0"/>
                </a:highlight>
              </a:rPr>
              <a:t>, </a:t>
            </a:r>
            <a:r>
              <a:rPr lang="it-IT" dirty="0">
                <a:solidFill>
                  <a:srgbClr val="002060"/>
                </a:solidFill>
              </a:rPr>
              <a:t>che un terzo risulterà avere verso la banca nel momento della scadenza pattuita ovvero nel momento in cui la banca deciderà di recedere dal rapporto e di domandare il saldo dei propri crediti.</a:t>
            </a:r>
          </a:p>
          <a:p>
            <a:pPr marL="0" indent="0" rtl="0">
              <a:buNone/>
            </a:pPr>
            <a:r>
              <a:rPr lang="it-IT" dirty="0">
                <a:solidFill>
                  <a:srgbClr val="002060"/>
                </a:solidFill>
              </a:rPr>
              <a:t>Per la sua validità deve prevedere </a:t>
            </a:r>
            <a:r>
              <a:rPr lang="it-IT" b="1" dirty="0">
                <a:solidFill>
                  <a:srgbClr val="002060"/>
                </a:solidFill>
              </a:rPr>
              <a:t>un importo massimo garantito </a:t>
            </a:r>
            <a:r>
              <a:rPr lang="it-IT" dirty="0">
                <a:solidFill>
                  <a:srgbClr val="002060"/>
                </a:solidFill>
              </a:rPr>
              <a:t>(in caso contrario è nulla per indeterminatezza dell’oggetto del contratto, art. 1346-1418 c.c.)</a:t>
            </a: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0DCED0C2-95DA-51C1-3F6E-0E8C559D92DB}"/>
              </a:ext>
            </a:extLst>
          </p:cNvPr>
          <p:cNvSpPr>
            <a:spLocks noGrp="1"/>
          </p:cNvSpPr>
          <p:nvPr>
            <p:ph type="sldNum" sz="quarter" idx="12"/>
          </p:nvPr>
        </p:nvSpPr>
        <p:spPr/>
        <p:txBody>
          <a:bodyPr/>
          <a:lstStyle/>
          <a:p>
            <a:pPr rtl="0"/>
            <a:fld id="{401CF334-2D5C-4859-84A6-CA7E6E43FAEB}" type="slidenum">
              <a:rPr lang="it-IT" smtClean="0"/>
              <a:t>3</a:t>
            </a:fld>
            <a:endParaRPr lang="it-IT" dirty="0"/>
          </a:p>
        </p:txBody>
      </p:sp>
    </p:spTree>
    <p:extLst>
      <p:ext uri="{BB962C8B-B14F-4D97-AF65-F5344CB8AC3E}">
        <p14:creationId xmlns:p14="http://schemas.microsoft.com/office/powerpoint/2010/main" val="1708543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a:r>
              <a:rPr lang="it-IT" dirty="0">
                <a:solidFill>
                  <a:srgbClr val="002060"/>
                </a:solidFill>
              </a:rPr>
              <a:t>GRAZIE PER L’ATTENZIONE</a:t>
            </a:r>
          </a:p>
        </p:txBody>
      </p:sp>
      <p:sp>
        <p:nvSpPr>
          <p:cNvPr id="3" name="Segnaposto contenuto 2"/>
          <p:cNvSpPr>
            <a:spLocks noGrp="1"/>
          </p:cNvSpPr>
          <p:nvPr>
            <p:ph type="body" idx="1"/>
          </p:nvPr>
        </p:nvSpPr>
        <p:spPr>
          <a:xfrm>
            <a:off x="1454239" y="3806195"/>
            <a:ext cx="8630446" cy="2038793"/>
          </a:xfrm>
        </p:spPr>
        <p:txBody>
          <a:bodyPr rtlCol="0">
            <a:normAutofit/>
          </a:bodyPr>
          <a:lstStyle/>
          <a:p>
            <a:pPr marL="0" indent="0" algn="ctr">
              <a:spcBef>
                <a:spcPts val="0"/>
              </a:spcBef>
              <a:buNone/>
            </a:pPr>
            <a:r>
              <a:rPr lang="it-IT" sz="1500" dirty="0">
                <a:solidFill>
                  <a:srgbClr val="002060"/>
                </a:solidFill>
              </a:rPr>
              <a:t>Avv. Marco Zucchini </a:t>
            </a:r>
          </a:p>
          <a:p>
            <a:pPr marL="0" indent="0" algn="ctr">
              <a:spcBef>
                <a:spcPts val="0"/>
              </a:spcBef>
              <a:buNone/>
            </a:pPr>
            <a:r>
              <a:rPr lang="it-IT" sz="1500" dirty="0">
                <a:solidFill>
                  <a:srgbClr val="002060"/>
                </a:solidFill>
              </a:rPr>
              <a:t>Patrocinante in Cassazione </a:t>
            </a:r>
          </a:p>
          <a:p>
            <a:pPr marL="0" indent="0" algn="ctr">
              <a:spcBef>
                <a:spcPts val="0"/>
              </a:spcBef>
              <a:buNone/>
            </a:pPr>
            <a:r>
              <a:rPr lang="it-IT" sz="1500" dirty="0">
                <a:solidFill>
                  <a:srgbClr val="002060"/>
                </a:solidFill>
              </a:rPr>
              <a:t>Corso di Porta Romana, 52 20122 Milano Mi</a:t>
            </a:r>
          </a:p>
          <a:p>
            <a:pPr marL="0" indent="0" algn="ctr">
              <a:spcBef>
                <a:spcPts val="0"/>
              </a:spcBef>
              <a:buNone/>
            </a:pPr>
            <a:r>
              <a:rPr lang="it-IT" sz="1500" dirty="0">
                <a:solidFill>
                  <a:srgbClr val="002060"/>
                </a:solidFill>
              </a:rPr>
              <a:t>Tel.: 02/58.43.76.79Fax: 02/58.43.82.58</a:t>
            </a:r>
          </a:p>
          <a:p>
            <a:pPr marL="0" indent="0" algn="ctr">
              <a:spcBef>
                <a:spcPts val="0"/>
              </a:spcBef>
              <a:buNone/>
            </a:pPr>
            <a:r>
              <a:rPr lang="it-IT" sz="1500" dirty="0" err="1">
                <a:solidFill>
                  <a:srgbClr val="002060"/>
                </a:solidFill>
              </a:rPr>
              <a:t>Peo</a:t>
            </a:r>
            <a:r>
              <a:rPr lang="it-IT" sz="1500" dirty="0">
                <a:solidFill>
                  <a:srgbClr val="002060"/>
                </a:solidFill>
              </a:rPr>
              <a:t>: </a:t>
            </a:r>
            <a:r>
              <a:rPr lang="it-IT" sz="1500" dirty="0">
                <a:solidFill>
                  <a:srgbClr val="002060"/>
                </a:solidFill>
                <a:hlinkClick r:id="rId3"/>
              </a:rPr>
              <a:t>studiolegale@marcozucchini.com</a:t>
            </a:r>
            <a:r>
              <a:rPr lang="it-IT" sz="1500" dirty="0">
                <a:solidFill>
                  <a:srgbClr val="002060"/>
                </a:solidFill>
              </a:rPr>
              <a:t> Pec: </a:t>
            </a:r>
            <a:r>
              <a:rPr lang="it-IT" sz="1500" dirty="0">
                <a:solidFill>
                  <a:srgbClr val="002060"/>
                </a:solidFill>
                <a:hlinkClick r:id="rId4"/>
              </a:rPr>
              <a:t>marco.zucchini@milano.pecavvocati.it</a:t>
            </a:r>
            <a:endParaRPr lang="it-IT" sz="1500" dirty="0">
              <a:solidFill>
                <a:srgbClr val="002060"/>
              </a:solidFill>
            </a:endParaRPr>
          </a:p>
          <a:p>
            <a:pPr marL="0" indent="0" algn="ctr">
              <a:spcBef>
                <a:spcPts val="0"/>
              </a:spcBef>
              <a:buNone/>
            </a:pPr>
            <a:endParaRPr lang="it-IT" sz="1500" dirty="0">
              <a:solidFill>
                <a:srgbClr val="002060"/>
              </a:solidFill>
            </a:endParaRPr>
          </a:p>
          <a:p>
            <a:pPr marL="0" indent="0" algn="just">
              <a:buNone/>
            </a:pPr>
            <a:endParaRPr lang="it-IT" dirty="0">
              <a:solidFill>
                <a:srgbClr val="002060"/>
              </a:solidFill>
            </a:endParaRPr>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6F95F9AE-3352-BF6F-8AE4-C97DE700AAA6}"/>
              </a:ext>
            </a:extLst>
          </p:cNvPr>
          <p:cNvSpPr>
            <a:spLocks noGrp="1"/>
          </p:cNvSpPr>
          <p:nvPr>
            <p:ph type="sldNum" sz="quarter" idx="12"/>
          </p:nvPr>
        </p:nvSpPr>
        <p:spPr/>
        <p:txBody>
          <a:bodyPr/>
          <a:lstStyle/>
          <a:p>
            <a:pPr rtl="0"/>
            <a:fld id="{401CF334-2D5C-4859-84A6-CA7E6E43FAEB}" type="slidenum">
              <a:rPr lang="it-IT" smtClean="0"/>
              <a:t>30</a:t>
            </a:fld>
            <a:endParaRPr lang="it-IT" dirty="0"/>
          </a:p>
        </p:txBody>
      </p:sp>
    </p:spTree>
    <p:extLst>
      <p:ext uri="{BB962C8B-B14F-4D97-AF65-F5344CB8AC3E}">
        <p14:creationId xmlns:p14="http://schemas.microsoft.com/office/powerpoint/2010/main" val="2356866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9217" y="804890"/>
            <a:ext cx="9605635" cy="842756"/>
          </a:xfrm>
        </p:spPr>
        <p:txBody>
          <a:bodyPr rtlCol="0">
            <a:normAutofit fontScale="90000"/>
          </a:bodyPr>
          <a:lstStyle/>
          <a:p>
            <a:pPr algn="ctr" rtl="0"/>
            <a:br>
              <a:rPr lang="it-IT" dirty="0">
                <a:solidFill>
                  <a:srgbClr val="002060"/>
                </a:solidFill>
              </a:rPr>
            </a:br>
            <a:r>
              <a:rPr lang="it-IT" dirty="0">
                <a:solidFill>
                  <a:srgbClr val="002060"/>
                </a:solidFill>
              </a:rPr>
              <a:t>La normativa antitRust </a:t>
            </a:r>
          </a:p>
        </p:txBody>
      </p:sp>
      <p:sp>
        <p:nvSpPr>
          <p:cNvPr id="4" name="Segnaposto testo 3"/>
          <p:cNvSpPr>
            <a:spLocks noGrp="1"/>
          </p:cNvSpPr>
          <p:nvPr>
            <p:ph sz="half" idx="1"/>
          </p:nvPr>
        </p:nvSpPr>
        <p:spPr>
          <a:xfrm>
            <a:off x="1216325" y="2010878"/>
            <a:ext cx="2260120" cy="3156345"/>
          </a:xfrm>
        </p:spPr>
        <p:txBody>
          <a:bodyPr rtlCol="0">
            <a:noAutofit/>
          </a:bodyPr>
          <a:lstStyle/>
          <a:p>
            <a:pPr marL="0" indent="0" algn="ctr" rtl="0">
              <a:buNone/>
            </a:pPr>
            <a:r>
              <a:rPr lang="it-IT" sz="1800" dirty="0">
                <a:solidFill>
                  <a:srgbClr val="002060"/>
                </a:solidFill>
              </a:rPr>
              <a:t>La legge n. 287/1990 mira a garantire un </a:t>
            </a:r>
            <a:r>
              <a:rPr lang="it-IT" sz="1800" b="1" dirty="0">
                <a:solidFill>
                  <a:srgbClr val="002060"/>
                </a:solidFill>
                <a:highlight>
                  <a:srgbClr val="C0C0C0"/>
                </a:highlight>
              </a:rPr>
              <a:t>corretto svolgimento dei rapporti concorrenziali fra imprenditori, tutelando la libera competitività sul </a:t>
            </a:r>
            <a:r>
              <a:rPr lang="it-IT" sz="1800" dirty="0">
                <a:solidFill>
                  <a:srgbClr val="002060"/>
                </a:solidFill>
              </a:rPr>
              <a:t>mercato</a:t>
            </a:r>
          </a:p>
          <a:p>
            <a:pPr marL="0" indent="0" rtl="0">
              <a:buNone/>
            </a:pPr>
            <a:endParaRPr lang="it-IT" sz="1800" dirty="0"/>
          </a:p>
        </p:txBody>
      </p:sp>
      <p:sp>
        <p:nvSpPr>
          <p:cNvPr id="5" name="Segnaposto contenuto 4"/>
          <p:cNvSpPr>
            <a:spLocks noGrp="1"/>
          </p:cNvSpPr>
          <p:nvPr>
            <p:ph sz="half" idx="2"/>
          </p:nvPr>
        </p:nvSpPr>
        <p:spPr>
          <a:xfrm>
            <a:off x="3666226" y="2017343"/>
            <a:ext cx="7418717" cy="3441520"/>
          </a:xfrm>
        </p:spPr>
        <p:txBody>
          <a:bodyPr rtlCol="0">
            <a:normAutofit fontScale="92500" lnSpcReduction="20000"/>
          </a:bodyPr>
          <a:lstStyle/>
          <a:p>
            <a:pPr algn="just"/>
            <a:r>
              <a:rPr lang="it-IT" dirty="0">
                <a:solidFill>
                  <a:srgbClr val="002060"/>
                </a:solidFill>
              </a:rPr>
              <a:t>Il comma 1 dell’art. 2 («Intese restrittive della libertà di concorrenza») definisce quali intese «</a:t>
            </a:r>
            <a:r>
              <a:rPr lang="it-IT" b="1" dirty="0">
                <a:solidFill>
                  <a:srgbClr val="002060"/>
                </a:solidFill>
                <a:highlight>
                  <a:srgbClr val="C0C0C0"/>
                </a:highlight>
              </a:rPr>
              <a:t>gli accordi e/o le pratiche concordate tra imprese nonché le deliberazioni</a:t>
            </a:r>
            <a:r>
              <a:rPr lang="it-IT" dirty="0">
                <a:solidFill>
                  <a:srgbClr val="002060"/>
                </a:solidFill>
              </a:rPr>
              <a:t>, anche se adottate ai sensi di disposizioni statutarie o regolamentari, di consorzi, </a:t>
            </a:r>
            <a:r>
              <a:rPr lang="it-IT" b="1" dirty="0">
                <a:solidFill>
                  <a:srgbClr val="002060"/>
                </a:solidFill>
                <a:highlight>
                  <a:srgbClr val="C0C0C0"/>
                </a:highlight>
              </a:rPr>
              <a:t>associazioni di imprese </a:t>
            </a:r>
            <a:r>
              <a:rPr lang="it-IT" dirty="0">
                <a:solidFill>
                  <a:srgbClr val="002060"/>
                </a:solidFill>
              </a:rPr>
              <a:t>ed altri organismi similari.</a:t>
            </a:r>
          </a:p>
          <a:p>
            <a:pPr algn="just"/>
            <a:r>
              <a:rPr lang="it-IT" dirty="0">
                <a:solidFill>
                  <a:srgbClr val="002060"/>
                </a:solidFill>
              </a:rPr>
              <a:t>Il comma 2 vieta «le intese tra imprese che abbiano per oggetto o per effetto di</a:t>
            </a:r>
            <a:r>
              <a:rPr lang="it-IT" b="1" dirty="0">
                <a:solidFill>
                  <a:srgbClr val="002060"/>
                </a:solidFill>
              </a:rPr>
              <a:t> </a:t>
            </a:r>
            <a:r>
              <a:rPr lang="it-IT" b="1" dirty="0">
                <a:solidFill>
                  <a:srgbClr val="002060"/>
                </a:solidFill>
                <a:highlight>
                  <a:srgbClr val="C0C0C0"/>
                </a:highlight>
              </a:rPr>
              <a:t>impedire, restringere o falsare in maniera consistente il gioco della concorrenza </a:t>
            </a:r>
            <a:r>
              <a:rPr lang="it-IT" dirty="0">
                <a:solidFill>
                  <a:srgbClr val="002060"/>
                </a:solidFill>
              </a:rPr>
              <a:t>all’interno del mercato nazionale o in una sua parte rilevante, anche attraverso attività consistenti nel </a:t>
            </a:r>
            <a:r>
              <a:rPr lang="it-IT" b="1" dirty="0">
                <a:solidFill>
                  <a:srgbClr val="002060"/>
                </a:solidFill>
                <a:highlight>
                  <a:srgbClr val="C0C0C0"/>
                </a:highlight>
              </a:rPr>
              <a:t>fissare direttamente o indirettamente i prezzi di acquisto o di vendita ovvero altre condizioni contrattuali […]» </a:t>
            </a:r>
          </a:p>
          <a:p>
            <a:endParaRPr lang="it-IT" dirty="0"/>
          </a:p>
          <a:p>
            <a:pPr rtl="0"/>
            <a:endParaRPr lang="it-IT" dirty="0"/>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6" name="Segnaposto numero diapositiva 5">
            <a:extLst>
              <a:ext uri="{FF2B5EF4-FFF2-40B4-BE49-F238E27FC236}">
                <a16:creationId xmlns:a16="http://schemas.microsoft.com/office/drawing/2014/main" id="{9B4F356D-F148-03E9-247C-55ADB11FEB49}"/>
              </a:ext>
            </a:extLst>
          </p:cNvPr>
          <p:cNvSpPr>
            <a:spLocks noGrp="1"/>
          </p:cNvSpPr>
          <p:nvPr>
            <p:ph type="sldNum" sz="quarter" idx="12"/>
          </p:nvPr>
        </p:nvSpPr>
        <p:spPr/>
        <p:txBody>
          <a:bodyPr/>
          <a:lstStyle/>
          <a:p>
            <a:pPr rtl="0"/>
            <a:fld id="{401CF334-2D5C-4859-84A6-CA7E6E43FAEB}" type="slidenum">
              <a:rPr lang="it-IT" smtClean="0"/>
              <a:t>4</a:t>
            </a:fld>
            <a:endParaRPr lang="it-IT" dirty="0"/>
          </a:p>
        </p:txBody>
      </p:sp>
    </p:spTree>
    <p:extLst>
      <p:ext uri="{BB962C8B-B14F-4D97-AF65-F5344CB8AC3E}">
        <p14:creationId xmlns:p14="http://schemas.microsoft.com/office/powerpoint/2010/main" val="41199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9217" y="804890"/>
            <a:ext cx="9605635" cy="842756"/>
          </a:xfrm>
        </p:spPr>
        <p:txBody>
          <a:bodyPr rtlCol="0">
            <a:normAutofit fontScale="90000"/>
          </a:bodyPr>
          <a:lstStyle/>
          <a:p>
            <a:pPr algn="ctr" rtl="0"/>
            <a:br>
              <a:rPr lang="it-IT" dirty="0">
                <a:solidFill>
                  <a:srgbClr val="002060"/>
                </a:solidFill>
              </a:rPr>
            </a:br>
            <a:r>
              <a:rPr lang="it-IT" dirty="0">
                <a:solidFill>
                  <a:srgbClr val="002060"/>
                </a:solidFill>
              </a:rPr>
              <a:t>La normativa antitRust </a:t>
            </a:r>
          </a:p>
        </p:txBody>
      </p:sp>
      <p:sp>
        <p:nvSpPr>
          <p:cNvPr id="4" name="Segnaposto testo 3"/>
          <p:cNvSpPr>
            <a:spLocks noGrp="1"/>
          </p:cNvSpPr>
          <p:nvPr>
            <p:ph sz="half" idx="1"/>
          </p:nvPr>
        </p:nvSpPr>
        <p:spPr>
          <a:xfrm>
            <a:off x="1216325" y="2010878"/>
            <a:ext cx="2260120" cy="3156345"/>
          </a:xfrm>
        </p:spPr>
        <p:txBody>
          <a:bodyPr rtlCol="0">
            <a:noAutofit/>
          </a:bodyPr>
          <a:lstStyle/>
          <a:p>
            <a:pPr marL="0" indent="0" algn="ctr" rtl="0">
              <a:buNone/>
            </a:pPr>
            <a:r>
              <a:rPr lang="it-IT" sz="1800" dirty="0">
                <a:solidFill>
                  <a:srgbClr val="002060"/>
                </a:solidFill>
              </a:rPr>
              <a:t>La legge n. 287/1990 mira a garantire un corretto svolgimento dei rapporti concorrenziali fra imprenditori, tutelando la libera competitività sul mercato</a:t>
            </a:r>
          </a:p>
          <a:p>
            <a:pPr marL="0" indent="0" rtl="0">
              <a:buNone/>
            </a:pPr>
            <a:endParaRPr lang="it-IT" sz="1800" dirty="0"/>
          </a:p>
        </p:txBody>
      </p:sp>
      <p:sp>
        <p:nvSpPr>
          <p:cNvPr id="5" name="Segnaposto contenuto 4"/>
          <p:cNvSpPr>
            <a:spLocks noGrp="1"/>
          </p:cNvSpPr>
          <p:nvPr>
            <p:ph sz="half" idx="2"/>
          </p:nvPr>
        </p:nvSpPr>
        <p:spPr>
          <a:xfrm>
            <a:off x="3666226" y="2017343"/>
            <a:ext cx="7418717" cy="3441520"/>
          </a:xfrm>
        </p:spPr>
        <p:txBody>
          <a:bodyPr rtlCol="0">
            <a:normAutofit/>
          </a:bodyPr>
          <a:lstStyle/>
          <a:p>
            <a:pPr algn="just"/>
            <a:r>
              <a:rPr lang="it-IT" dirty="0">
                <a:solidFill>
                  <a:srgbClr val="002060"/>
                </a:solidFill>
              </a:rPr>
              <a:t>Il comma 3 prevede che «Le intese vietate </a:t>
            </a:r>
            <a:r>
              <a:rPr lang="it-IT" b="1" dirty="0">
                <a:solidFill>
                  <a:srgbClr val="002060"/>
                </a:solidFill>
                <a:highlight>
                  <a:srgbClr val="C0C0C0"/>
                </a:highlight>
              </a:rPr>
              <a:t>sono nulle ad ogni effetto</a:t>
            </a:r>
            <a:r>
              <a:rPr lang="it-IT" dirty="0">
                <a:solidFill>
                  <a:srgbClr val="002060"/>
                </a:solidFill>
              </a:rPr>
              <a:t>» </a:t>
            </a:r>
          </a:p>
          <a:p>
            <a:pPr algn="just"/>
            <a:r>
              <a:rPr lang="it-IT" dirty="0">
                <a:solidFill>
                  <a:srgbClr val="002060"/>
                </a:solidFill>
              </a:rPr>
              <a:t>L’art. 33 («Competenza giurisdizionale») stabilisce, a sua volta, che «Le azioni di nullità e di risarcimento del danno […] sono promosse davanti al tribunale competente per territorio presso cui è istituita la </a:t>
            </a:r>
            <a:r>
              <a:rPr lang="it-IT" b="1" dirty="0">
                <a:solidFill>
                  <a:srgbClr val="002060"/>
                </a:solidFill>
                <a:highlight>
                  <a:srgbClr val="C0C0C0"/>
                </a:highlight>
              </a:rPr>
              <a:t>sezione specializzata </a:t>
            </a:r>
            <a:r>
              <a:rPr lang="it-IT" dirty="0">
                <a:solidFill>
                  <a:srgbClr val="002060"/>
                </a:solidFill>
              </a:rPr>
              <a:t>di cui all’articolo 1 del decreto legislativo 26 giugno 2003, n. 168, e successive modificazioni» </a:t>
            </a:r>
          </a:p>
          <a:p>
            <a:endParaRPr lang="it-IT" dirty="0"/>
          </a:p>
          <a:p>
            <a:pPr rtl="0"/>
            <a:endParaRPr lang="it-IT" dirty="0"/>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6" name="Segnaposto numero diapositiva 5">
            <a:extLst>
              <a:ext uri="{FF2B5EF4-FFF2-40B4-BE49-F238E27FC236}">
                <a16:creationId xmlns:a16="http://schemas.microsoft.com/office/drawing/2014/main" id="{D623D242-CF0E-89AF-89A9-BD4DBEB5C5E1}"/>
              </a:ext>
            </a:extLst>
          </p:cNvPr>
          <p:cNvSpPr>
            <a:spLocks noGrp="1"/>
          </p:cNvSpPr>
          <p:nvPr>
            <p:ph type="sldNum" sz="quarter" idx="12"/>
          </p:nvPr>
        </p:nvSpPr>
        <p:spPr/>
        <p:txBody>
          <a:bodyPr/>
          <a:lstStyle/>
          <a:p>
            <a:pPr rtl="0"/>
            <a:fld id="{401CF334-2D5C-4859-84A6-CA7E6E43FAEB}" type="slidenum">
              <a:rPr lang="it-IT" smtClean="0"/>
              <a:t>5</a:t>
            </a:fld>
            <a:endParaRPr lang="it-IT" dirty="0"/>
          </a:p>
        </p:txBody>
      </p:sp>
    </p:spTree>
    <p:extLst>
      <p:ext uri="{BB962C8B-B14F-4D97-AF65-F5344CB8AC3E}">
        <p14:creationId xmlns:p14="http://schemas.microsoft.com/office/powerpoint/2010/main" val="34745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9" y="457200"/>
            <a:ext cx="9603275" cy="1122218"/>
          </a:xfrm>
        </p:spPr>
        <p:txBody>
          <a:bodyPr rtlCol="0">
            <a:normAutofit/>
          </a:bodyPr>
          <a:lstStyle/>
          <a:p>
            <a:pPr algn="ctr" rtl="0"/>
            <a:br>
              <a:rPr lang="it-IT" dirty="0">
                <a:solidFill>
                  <a:srgbClr val="002060"/>
                </a:solidFill>
              </a:rPr>
            </a:br>
            <a:r>
              <a:rPr lang="it-IT" dirty="0">
                <a:solidFill>
                  <a:srgbClr val="002060"/>
                </a:solidFill>
              </a:rPr>
              <a:t>Lo schema Abi  </a:t>
            </a:r>
          </a:p>
        </p:txBody>
      </p:sp>
      <p:sp>
        <p:nvSpPr>
          <p:cNvPr id="3" name="Segnaposto contenuto 2"/>
          <p:cNvSpPr>
            <a:spLocks noGrp="1"/>
          </p:cNvSpPr>
          <p:nvPr>
            <p:ph idx="1"/>
          </p:nvPr>
        </p:nvSpPr>
        <p:spPr/>
        <p:txBody>
          <a:bodyPr rtlCol="0">
            <a:normAutofit fontScale="92500" lnSpcReduction="20000"/>
          </a:bodyPr>
          <a:lstStyle/>
          <a:p>
            <a:pPr algn="just"/>
            <a:r>
              <a:rPr lang="it-IT" b="1" dirty="0">
                <a:solidFill>
                  <a:srgbClr val="002060"/>
                </a:solidFill>
              </a:rPr>
              <a:t>ABI</a:t>
            </a:r>
            <a:r>
              <a:rPr lang="it-IT" dirty="0">
                <a:solidFill>
                  <a:srgbClr val="002060"/>
                </a:solidFill>
              </a:rPr>
              <a:t>: </a:t>
            </a:r>
            <a:r>
              <a:rPr lang="it-IT" b="1" dirty="0">
                <a:solidFill>
                  <a:srgbClr val="002060"/>
                </a:solidFill>
                <a:highlight>
                  <a:srgbClr val="C0C0C0"/>
                </a:highlight>
              </a:rPr>
              <a:t>associazione</a:t>
            </a:r>
            <a:r>
              <a:rPr lang="it-IT" dirty="0">
                <a:solidFill>
                  <a:srgbClr val="002060"/>
                </a:solidFill>
              </a:rPr>
              <a:t> senza scopo di lucro alla quale aderiscono la </a:t>
            </a:r>
            <a:r>
              <a:rPr lang="it-IT" b="1" dirty="0">
                <a:solidFill>
                  <a:srgbClr val="002060"/>
                </a:solidFill>
                <a:highlight>
                  <a:srgbClr val="C0C0C0"/>
                </a:highlight>
              </a:rPr>
              <a:t>quasi totalità delle banche, </a:t>
            </a:r>
            <a:r>
              <a:rPr lang="it-IT" dirty="0">
                <a:solidFill>
                  <a:srgbClr val="002060"/>
                </a:solidFill>
              </a:rPr>
              <a:t>nonché alcuni istituti e società finanziarie, operanti sul territorio nazionale</a:t>
            </a:r>
          </a:p>
          <a:p>
            <a:pPr algn="just"/>
            <a:r>
              <a:rPr lang="it-IT" b="1" dirty="0">
                <a:solidFill>
                  <a:srgbClr val="002060"/>
                </a:solidFill>
              </a:rPr>
              <a:t>Schema ABI</a:t>
            </a:r>
            <a:r>
              <a:rPr lang="it-IT" dirty="0">
                <a:solidFill>
                  <a:srgbClr val="002060"/>
                </a:solidFill>
              </a:rPr>
              <a:t>: in generale: condizioni generali di contratto omnicomprensive e complete predisposte dall‘ABI e diffuse tra le Banche appartenenti all'ente collettivo al fine di </a:t>
            </a:r>
            <a:r>
              <a:rPr lang="it-IT" b="1" dirty="0">
                <a:solidFill>
                  <a:srgbClr val="002060"/>
                </a:solidFill>
                <a:highlight>
                  <a:srgbClr val="C0C0C0"/>
                </a:highlight>
              </a:rPr>
              <a:t>uniformare la disciplina delle operazioni negoziali</a:t>
            </a:r>
            <a:r>
              <a:rPr lang="it-IT" dirty="0">
                <a:solidFill>
                  <a:srgbClr val="002060"/>
                </a:solidFill>
                <a:highlight>
                  <a:srgbClr val="C0C0C0"/>
                </a:highlight>
              </a:rPr>
              <a:t>.</a:t>
            </a:r>
            <a:r>
              <a:rPr lang="it-IT" dirty="0">
                <a:solidFill>
                  <a:srgbClr val="002060"/>
                </a:solidFill>
              </a:rPr>
              <a:t> Fonti private del diritto commerciale applicato alla materia del diritto bancario.</a:t>
            </a:r>
          </a:p>
          <a:p>
            <a:pPr algn="just"/>
            <a:r>
              <a:rPr lang="it-IT" b="1" dirty="0">
                <a:solidFill>
                  <a:srgbClr val="002060"/>
                </a:solidFill>
              </a:rPr>
              <a:t>Schema ABI del 2002</a:t>
            </a:r>
            <a:r>
              <a:rPr lang="it-IT" dirty="0">
                <a:solidFill>
                  <a:srgbClr val="002060"/>
                </a:solidFill>
              </a:rPr>
              <a:t>: condizioni generali di contratto per la fideiussione a garanzia di operazioni bancarie dichiarato dalla Banca d'Italia ( in allora autorità amministrativa  competente) </a:t>
            </a:r>
            <a:r>
              <a:rPr lang="it-IT" b="1" dirty="0">
                <a:solidFill>
                  <a:srgbClr val="002060"/>
                </a:solidFill>
                <a:highlight>
                  <a:srgbClr val="C0C0C0"/>
                </a:highlight>
              </a:rPr>
              <a:t>parzialmente illecito </a:t>
            </a:r>
            <a:r>
              <a:rPr lang="it-IT" dirty="0">
                <a:solidFill>
                  <a:srgbClr val="002060"/>
                </a:solidFill>
              </a:rPr>
              <a:t>perché in contrasto con la legge che vieta le intese restrittive della concorrenza, ossia la cosiddetta antitrust del 1990 numero 287.</a:t>
            </a: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algn="just"/>
            <a:endParaRPr lang="it-IT" dirty="0">
              <a:solidFill>
                <a:srgbClr val="002060"/>
              </a:solidFill>
            </a:endParaRPr>
          </a:p>
          <a:p>
            <a:pPr marL="0" indent="0" algn="ctr">
              <a:buNone/>
            </a:pPr>
            <a:endParaRPr lang="it-IT" dirty="0">
              <a:solidFill>
                <a:srgbClr val="002060"/>
              </a:solidFill>
            </a:endParaRPr>
          </a:p>
          <a:p>
            <a:pPr marL="0" indent="0">
              <a:buNone/>
            </a:pPr>
            <a:endParaRPr lang="it-IT" dirty="0">
              <a:solidFill>
                <a:srgbClr val="002060"/>
              </a:solidFill>
            </a:endParaRPr>
          </a:p>
          <a:p>
            <a:pPr marL="0" indent="0" rtl="0">
              <a:buNone/>
            </a:pPr>
            <a:endParaRPr lang="it-IT" dirty="0"/>
          </a:p>
        </p:txBody>
      </p:sp>
      <p:pic>
        <p:nvPicPr>
          <p:cNvPr id="4" name="Picture 4" descr="Ragione &amp; Diritto">
            <a:extLst>
              <a:ext uri="{FF2B5EF4-FFF2-40B4-BE49-F238E27FC236}">
                <a16:creationId xmlns:a16="http://schemas.microsoft.com/office/drawing/2014/main" id="{8802F2F2-B5BF-7CD1-CFD2-CF450C456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1A1530B7-121B-FF41-A3CA-61A9CF105CC6}"/>
              </a:ext>
            </a:extLst>
          </p:cNvPr>
          <p:cNvSpPr>
            <a:spLocks noGrp="1"/>
          </p:cNvSpPr>
          <p:nvPr>
            <p:ph type="sldNum" sz="quarter" idx="12"/>
          </p:nvPr>
        </p:nvSpPr>
        <p:spPr/>
        <p:txBody>
          <a:bodyPr/>
          <a:lstStyle/>
          <a:p>
            <a:pPr rtl="0"/>
            <a:fld id="{401CF334-2D5C-4859-84A6-CA7E6E43FAEB}" type="slidenum">
              <a:rPr lang="it-IT" smtClean="0"/>
              <a:t>6</a:t>
            </a:fld>
            <a:endParaRPr lang="it-IT" dirty="0"/>
          </a:p>
        </p:txBody>
      </p:sp>
    </p:spTree>
    <p:extLst>
      <p:ext uri="{BB962C8B-B14F-4D97-AF65-F5344CB8AC3E}">
        <p14:creationId xmlns:p14="http://schemas.microsoft.com/office/powerpoint/2010/main" val="3173755595"/>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rtl="0"/>
            <a:r>
              <a:rPr lang="it-IT" dirty="0">
                <a:solidFill>
                  <a:srgbClr val="002060"/>
                </a:solidFill>
              </a:rPr>
              <a:t>Provvedimento della banca d’Italia n.  55 del 2 maggio 2005  </a:t>
            </a:r>
          </a:p>
        </p:txBody>
      </p:sp>
      <p:sp>
        <p:nvSpPr>
          <p:cNvPr id="4" name="Segnaposto testo 3"/>
          <p:cNvSpPr>
            <a:spLocks noGrp="1"/>
          </p:cNvSpPr>
          <p:nvPr>
            <p:ph idx="1"/>
          </p:nvPr>
        </p:nvSpPr>
        <p:spPr/>
        <p:txBody>
          <a:bodyPr rtlCol="0">
            <a:noAutofit/>
          </a:bodyPr>
          <a:lstStyle/>
          <a:p>
            <a:pPr marL="0" indent="0" algn="just" rtl="0">
              <a:buNone/>
            </a:pPr>
            <a:r>
              <a:rPr lang="it-IT" b="1" dirty="0">
                <a:solidFill>
                  <a:srgbClr val="002060"/>
                </a:solidFill>
              </a:rPr>
              <a:t>Motivi decisione della Banca Italia</a:t>
            </a:r>
          </a:p>
          <a:p>
            <a:pPr marL="0" indent="0" algn="just" rtl="0">
              <a:buFont typeface="+mj-lt"/>
              <a:buAutoNum type="arabicParenR"/>
            </a:pPr>
            <a:r>
              <a:rPr lang="it-IT" dirty="0">
                <a:solidFill>
                  <a:srgbClr val="002060"/>
                </a:solidFill>
              </a:rPr>
              <a:t> Presupposto: le condizioni generali di contratto costituenti lo </a:t>
            </a:r>
            <a:r>
              <a:rPr lang="it-IT" b="1" dirty="0">
                <a:solidFill>
                  <a:srgbClr val="002060"/>
                </a:solidFill>
                <a:highlight>
                  <a:srgbClr val="C0C0C0"/>
                </a:highlight>
              </a:rPr>
              <a:t>schema ABI fanno parte integrante del concetto di «intese» </a:t>
            </a:r>
            <a:r>
              <a:rPr lang="it-IT" dirty="0">
                <a:solidFill>
                  <a:srgbClr val="002060"/>
                </a:solidFill>
              </a:rPr>
              <a:t>così come definite dall'articolo 2, comma uno, della legge antitrust.</a:t>
            </a:r>
          </a:p>
          <a:p>
            <a:pPr marL="0" indent="0" algn="just" rtl="0">
              <a:buFont typeface="+mj-lt"/>
              <a:buAutoNum type="arabicParenR"/>
            </a:pPr>
            <a:r>
              <a:rPr lang="it-IT" dirty="0">
                <a:solidFill>
                  <a:srgbClr val="002060"/>
                </a:solidFill>
              </a:rPr>
              <a:t> Le tre clausole dichiarate anticoncorrenziali dalla  Banca Italia lo sono state non solo perché applicate in modo uniforme, ma </a:t>
            </a:r>
            <a:r>
              <a:rPr lang="it-IT" b="1" dirty="0">
                <a:solidFill>
                  <a:srgbClr val="002060"/>
                </a:solidFill>
                <a:highlight>
                  <a:srgbClr val="C0C0C0"/>
                </a:highlight>
              </a:rPr>
              <a:t>perché imporrebbero al fideiussore oneri ulteriore rispetto a quelli derivanti dalla disciplina ordinaria, senza una adeguata giustificazione ossia privilegiando in modo ingiustificato l'interesse delle banche</a:t>
            </a:r>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a:extLst>
              <a:ext uri="{FF2B5EF4-FFF2-40B4-BE49-F238E27FC236}">
                <a16:creationId xmlns:a16="http://schemas.microsoft.com/office/drawing/2014/main" id="{5EA7D0D9-CC19-12FB-6A7C-D5A5594F53A1}"/>
              </a:ext>
            </a:extLst>
          </p:cNvPr>
          <p:cNvSpPr>
            <a:spLocks noGrp="1"/>
          </p:cNvSpPr>
          <p:nvPr>
            <p:ph type="sldNum" sz="quarter" idx="12"/>
          </p:nvPr>
        </p:nvSpPr>
        <p:spPr/>
        <p:txBody>
          <a:bodyPr/>
          <a:lstStyle/>
          <a:p>
            <a:pPr rtl="0"/>
            <a:fld id="{401CF334-2D5C-4859-84A6-CA7E6E43FAEB}" type="slidenum">
              <a:rPr lang="it-IT" smtClean="0"/>
              <a:t>7</a:t>
            </a:fld>
            <a:endParaRPr lang="it-IT" dirty="0"/>
          </a:p>
        </p:txBody>
      </p:sp>
    </p:spTree>
    <p:extLst>
      <p:ext uri="{BB962C8B-B14F-4D97-AF65-F5344CB8AC3E}">
        <p14:creationId xmlns:p14="http://schemas.microsoft.com/office/powerpoint/2010/main" val="2380284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rtl="0"/>
            <a:r>
              <a:rPr lang="it-IT" dirty="0">
                <a:solidFill>
                  <a:srgbClr val="002060"/>
                </a:solidFill>
              </a:rPr>
              <a:t>Provvedimento della banca d’Italia n.  55 del 2 maggio 2005  </a:t>
            </a:r>
          </a:p>
        </p:txBody>
      </p:sp>
      <p:sp>
        <p:nvSpPr>
          <p:cNvPr id="5" name="Segnaposto contenuto 4"/>
          <p:cNvSpPr>
            <a:spLocks noGrp="1"/>
          </p:cNvSpPr>
          <p:nvPr>
            <p:ph idx="1"/>
          </p:nvPr>
        </p:nvSpPr>
        <p:spPr/>
        <p:txBody>
          <a:bodyPr rtlCol="0">
            <a:noAutofit/>
          </a:bodyPr>
          <a:lstStyle/>
          <a:p>
            <a:pPr marL="0" indent="0" algn="just">
              <a:buNone/>
            </a:pPr>
            <a:r>
              <a:rPr lang="it-IT" b="1" dirty="0">
                <a:solidFill>
                  <a:srgbClr val="002060"/>
                </a:solidFill>
              </a:rPr>
              <a:t>La clausole ritenute  anticoncorrenziali</a:t>
            </a:r>
            <a:endParaRPr lang="it-IT" dirty="0">
              <a:solidFill>
                <a:srgbClr val="002060"/>
              </a:solidFill>
            </a:endParaRPr>
          </a:p>
          <a:p>
            <a:pPr marL="0" indent="0" algn="just">
              <a:buNone/>
            </a:pPr>
            <a:r>
              <a:rPr lang="it-IT" b="1" dirty="0">
                <a:solidFill>
                  <a:srgbClr val="002060"/>
                </a:solidFill>
              </a:rPr>
              <a:t>Art. 2 (c.d. di reviviscenza</a:t>
            </a:r>
            <a:r>
              <a:rPr lang="it-IT" dirty="0">
                <a:solidFill>
                  <a:srgbClr val="002060"/>
                </a:solidFill>
              </a:rPr>
              <a:t>): «il fideiussore è tenuto a </a:t>
            </a:r>
            <a:r>
              <a:rPr lang="it-IT" b="1" dirty="0">
                <a:solidFill>
                  <a:srgbClr val="002060"/>
                </a:solidFill>
                <a:highlight>
                  <a:srgbClr val="C0C0C0"/>
                </a:highlight>
              </a:rPr>
              <a:t>rimborsare</a:t>
            </a:r>
            <a:r>
              <a:rPr lang="it-IT" dirty="0">
                <a:solidFill>
                  <a:srgbClr val="002060"/>
                </a:solidFill>
              </a:rPr>
              <a:t> alla banca le somme che dalla banca stessa fossero state incassate in pagamento di obbligazioni pagate dal debitore e che dovessero </a:t>
            </a:r>
            <a:r>
              <a:rPr lang="it-IT" b="1" dirty="0">
                <a:solidFill>
                  <a:srgbClr val="002060"/>
                </a:solidFill>
                <a:highlight>
                  <a:srgbClr val="C0C0C0"/>
                </a:highlight>
              </a:rPr>
              <a:t>essere restituite </a:t>
            </a:r>
            <a:r>
              <a:rPr lang="it-IT" dirty="0">
                <a:solidFill>
                  <a:srgbClr val="002060"/>
                </a:solidFill>
              </a:rPr>
              <a:t>a seguito di </a:t>
            </a:r>
            <a:r>
              <a:rPr lang="it-IT" b="1" dirty="0">
                <a:solidFill>
                  <a:srgbClr val="002060"/>
                </a:solidFill>
                <a:highlight>
                  <a:srgbClr val="C0C0C0"/>
                </a:highlight>
              </a:rPr>
              <a:t>annullamento, inefficacia o revoca dei pagamenti stessi, o per qualsiasi altro motivo</a:t>
            </a:r>
            <a:r>
              <a:rPr lang="it-IT" dirty="0">
                <a:solidFill>
                  <a:srgbClr val="002060"/>
                </a:solidFill>
              </a:rPr>
              <a:t>» (ad esempio,  a seguito di revocatoria fallimentare nei confronti del debitore);</a:t>
            </a:r>
          </a:p>
          <a:p>
            <a:pPr marL="0" indent="0" algn="just">
              <a:buNone/>
            </a:pPr>
            <a:r>
              <a:rPr lang="it-IT" b="1" dirty="0">
                <a:solidFill>
                  <a:srgbClr val="002060"/>
                </a:solidFill>
              </a:rPr>
              <a:t>Art. 8 (c.d. clausola di sopravvivenza): </a:t>
            </a:r>
            <a:r>
              <a:rPr lang="it-IT" dirty="0">
                <a:solidFill>
                  <a:srgbClr val="002060"/>
                </a:solidFill>
              </a:rPr>
              <a:t>«qualora le </a:t>
            </a:r>
            <a:r>
              <a:rPr lang="it-IT" b="1" dirty="0">
                <a:solidFill>
                  <a:srgbClr val="002060"/>
                </a:solidFill>
              </a:rPr>
              <a:t>obbligazioni garantite </a:t>
            </a:r>
            <a:r>
              <a:rPr lang="it-IT" dirty="0">
                <a:solidFill>
                  <a:srgbClr val="002060"/>
                </a:solidFill>
              </a:rPr>
              <a:t>siano dichiarate invalide, la </a:t>
            </a:r>
            <a:r>
              <a:rPr lang="it-IT" b="1" dirty="0">
                <a:solidFill>
                  <a:srgbClr val="002060"/>
                </a:solidFill>
                <a:highlight>
                  <a:srgbClr val="C0C0C0"/>
                </a:highlight>
              </a:rPr>
              <a:t>fideiussione garantisce </a:t>
            </a:r>
            <a:r>
              <a:rPr lang="it-IT" dirty="0">
                <a:solidFill>
                  <a:srgbClr val="002060"/>
                </a:solidFill>
              </a:rPr>
              <a:t>comunque </a:t>
            </a:r>
            <a:r>
              <a:rPr lang="it-IT" b="1" dirty="0">
                <a:solidFill>
                  <a:srgbClr val="002060"/>
                </a:solidFill>
              </a:rPr>
              <a:t>l’obbligo del debitore di restituire le somme allo stesso erogate»; </a:t>
            </a:r>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numero diapositiva 3">
            <a:extLst>
              <a:ext uri="{FF2B5EF4-FFF2-40B4-BE49-F238E27FC236}">
                <a16:creationId xmlns:a16="http://schemas.microsoft.com/office/drawing/2014/main" id="{BAA0D7A6-527F-D5CB-AB26-477905451A2D}"/>
              </a:ext>
            </a:extLst>
          </p:cNvPr>
          <p:cNvSpPr>
            <a:spLocks noGrp="1"/>
          </p:cNvSpPr>
          <p:nvPr>
            <p:ph type="sldNum" sz="quarter" idx="12"/>
          </p:nvPr>
        </p:nvSpPr>
        <p:spPr/>
        <p:txBody>
          <a:bodyPr/>
          <a:lstStyle/>
          <a:p>
            <a:pPr rtl="0"/>
            <a:fld id="{401CF334-2D5C-4859-84A6-CA7E6E43FAEB}" type="slidenum">
              <a:rPr lang="it-IT" smtClean="0"/>
              <a:t>8</a:t>
            </a:fld>
            <a:endParaRPr lang="it-IT" dirty="0"/>
          </a:p>
        </p:txBody>
      </p:sp>
    </p:spTree>
    <p:extLst>
      <p:ext uri="{BB962C8B-B14F-4D97-AF65-F5344CB8AC3E}">
        <p14:creationId xmlns:p14="http://schemas.microsoft.com/office/powerpoint/2010/main" val="38036706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lgn="ctr" rtl="0"/>
            <a:r>
              <a:rPr lang="it-IT" dirty="0">
                <a:solidFill>
                  <a:srgbClr val="002060"/>
                </a:solidFill>
              </a:rPr>
              <a:t>Provvedimento della banca d’Italia n.  55 del 2 maggio 2005  </a:t>
            </a:r>
          </a:p>
        </p:txBody>
      </p:sp>
      <p:sp>
        <p:nvSpPr>
          <p:cNvPr id="5" name="Segnaposto contenuto 4"/>
          <p:cNvSpPr>
            <a:spLocks noGrp="1"/>
          </p:cNvSpPr>
          <p:nvPr>
            <p:ph idx="1"/>
          </p:nvPr>
        </p:nvSpPr>
        <p:spPr/>
        <p:txBody>
          <a:bodyPr rtlCol="0">
            <a:noAutofit/>
          </a:bodyPr>
          <a:lstStyle/>
          <a:p>
            <a:pPr marL="0" indent="0" algn="just">
              <a:buNone/>
            </a:pPr>
            <a:r>
              <a:rPr lang="it-IT" sz="2400" b="1" dirty="0">
                <a:solidFill>
                  <a:srgbClr val="002060"/>
                </a:solidFill>
              </a:rPr>
              <a:t>La clausole ritenute  anticoncorrenziali</a:t>
            </a:r>
            <a:endParaRPr lang="it-IT" sz="2400" dirty="0">
              <a:solidFill>
                <a:srgbClr val="002060"/>
              </a:solidFill>
            </a:endParaRPr>
          </a:p>
          <a:p>
            <a:pPr marL="0" indent="0" algn="just">
              <a:buNone/>
            </a:pPr>
            <a:r>
              <a:rPr lang="it-IT" sz="2400" dirty="0">
                <a:solidFill>
                  <a:srgbClr val="002060"/>
                </a:solidFill>
              </a:rPr>
              <a:t>Art. 6 </a:t>
            </a:r>
            <a:r>
              <a:rPr lang="it-IT" sz="2400" b="1" dirty="0">
                <a:solidFill>
                  <a:srgbClr val="002060"/>
                </a:solidFill>
              </a:rPr>
              <a:t>(c.d. clausola di deroga all’art. 1957 c.c.)</a:t>
            </a:r>
            <a:r>
              <a:rPr lang="it-IT" sz="2400" dirty="0">
                <a:solidFill>
                  <a:srgbClr val="002060"/>
                </a:solidFill>
              </a:rPr>
              <a:t> relativa all’esonero della banca dal rispetto dei termini previsti dall’art. 1957 c.c. «i diritti derivanti alla banca dalla fideiussione restano integri fino a totale estinzione di ogni suo credito verso il debitore, senza che essa </a:t>
            </a:r>
            <a:r>
              <a:rPr lang="it-IT" sz="2400" b="1" dirty="0">
                <a:solidFill>
                  <a:srgbClr val="002060"/>
                </a:solidFill>
              </a:rPr>
              <a:t>sia tenuta ad escutere il debitore o il fideiussore medesimi o qualsiasi altro coobbligato o garante entro i tempi previsti, a seconda dei casi, dall’art. 1957 c.c., che si intende derogato».</a:t>
            </a:r>
          </a:p>
        </p:txBody>
      </p:sp>
      <p:pic>
        <p:nvPicPr>
          <p:cNvPr id="3" name="Picture 4" descr="Ragione &amp; Diritto">
            <a:extLst>
              <a:ext uri="{FF2B5EF4-FFF2-40B4-BE49-F238E27FC236}">
                <a16:creationId xmlns:a16="http://schemas.microsoft.com/office/drawing/2014/main" id="{2FB7473A-E637-ACAE-195C-C0C6102B2A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61" y="4701309"/>
            <a:ext cx="1296000" cy="1246999"/>
          </a:xfrm>
          <a:prstGeom prst="rect">
            <a:avLst/>
          </a:prstGeom>
          <a:noFill/>
          <a:extLst>
            <a:ext uri="{909E8E84-426E-40DD-AFC4-6F175D3DCCD1}">
              <a14:hiddenFill xmlns:a14="http://schemas.microsoft.com/office/drawing/2010/main">
                <a:solidFill>
                  <a:srgbClr val="FFFFFF"/>
                </a:solidFill>
              </a14:hiddenFill>
            </a:ext>
          </a:extLst>
        </p:spPr>
      </p:pic>
      <p:sp>
        <p:nvSpPr>
          <p:cNvPr id="4" name="Segnaposto numero diapositiva 3">
            <a:extLst>
              <a:ext uri="{FF2B5EF4-FFF2-40B4-BE49-F238E27FC236}">
                <a16:creationId xmlns:a16="http://schemas.microsoft.com/office/drawing/2014/main" id="{60A98804-522C-4D8A-12A0-55A4BFBDCE3B}"/>
              </a:ext>
            </a:extLst>
          </p:cNvPr>
          <p:cNvSpPr>
            <a:spLocks noGrp="1"/>
          </p:cNvSpPr>
          <p:nvPr>
            <p:ph type="sldNum" sz="quarter" idx="12"/>
          </p:nvPr>
        </p:nvSpPr>
        <p:spPr/>
        <p:txBody>
          <a:bodyPr/>
          <a:lstStyle/>
          <a:p>
            <a:pPr rtl="0"/>
            <a:fld id="{401CF334-2D5C-4859-84A6-CA7E6E43FAEB}" type="slidenum">
              <a:rPr lang="it-IT" smtClean="0"/>
              <a:t>9</a:t>
            </a:fld>
            <a:endParaRPr lang="it-IT" dirty="0"/>
          </a:p>
        </p:txBody>
      </p:sp>
    </p:spTree>
    <p:extLst>
      <p:ext uri="{BB962C8B-B14F-4D97-AF65-F5344CB8AC3E}">
        <p14:creationId xmlns:p14="http://schemas.microsoft.com/office/powerpoint/2010/main" val="26129080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Raccolt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i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2567</TotalTime>
  <Words>4863</Words>
  <Application>Microsoft Office PowerPoint</Application>
  <PresentationFormat>Widescreen</PresentationFormat>
  <Paragraphs>286</Paragraphs>
  <Slides>30</Slides>
  <Notes>30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Gill Sans MT</vt:lpstr>
      <vt:lpstr>Raccolta</vt:lpstr>
      <vt:lpstr>         Le Sezioni Unite n. 41994/2021 e la «nullità derivata» parziale delle fideiussioni conformi allo schema ABI.  Le conseguenze di diritto sostanziale, in particolare la nullità della clausola di deroga all’art.  1957 c.c. e l’impatto  sui contratti esistenti.  </vt:lpstr>
      <vt:lpstr>LA Problematica affrontata dalla sentenza delle sezioni unite – la normativa antitrust  e la fideiussione omnibus su schema Abi  </vt:lpstr>
      <vt:lpstr>Fideiussione omnibus </vt:lpstr>
      <vt:lpstr> La normativa antitRust </vt:lpstr>
      <vt:lpstr> La normativa antitRust </vt:lpstr>
      <vt:lpstr> Lo schema Abi  </vt:lpstr>
      <vt:lpstr>Provvedimento della banca d’Italia n.  55 del 2 maggio 2005  </vt:lpstr>
      <vt:lpstr>Provvedimento della banca d’Italia n.  55 del 2 maggio 2005  </vt:lpstr>
      <vt:lpstr>Provvedimento della banca d’Italia n.  55 del 2 maggio 2005  </vt:lpstr>
      <vt:lpstr>Comportamento banche dopo il provvedimento della banca d’italia</vt:lpstr>
      <vt:lpstr> Soggetti legittimati a far valere l’illecito antitrust accertato dalla Banca D’Italia</vt:lpstr>
      <vt:lpstr> Effetti della illeceità delle  tre clausole dello schema Abi sulle singole fideiussioni omnibus «A VALLE»</vt:lpstr>
      <vt:lpstr> 1) La tesi della tutela risarcitoria </vt:lpstr>
      <vt:lpstr> 1) Ragioni della  mera tutela risarcitoria</vt:lpstr>
      <vt:lpstr> 1) Ragioni della  mera tutela risarcitoria</vt:lpstr>
      <vt:lpstr> 1) CRITICHE della SUPREMA CORTE ALLA TESI DELLA  mera tutela risarcitoria</vt:lpstr>
      <vt:lpstr> 1) CRITICHE della SUPREMA CORTE ALLA TESI DELLA  mera tutela risarcitoria</vt:lpstr>
      <vt:lpstr> 2) La tesi della nullità dell’intero negozio a «valle»</vt:lpstr>
      <vt:lpstr> 2) Giustificazioni tecnico-giuridiche  della nullità Totale </vt:lpstr>
      <vt:lpstr> 2) Giustificazioni tecnico-giuridiche  della nullità Totale </vt:lpstr>
      <vt:lpstr> 2) critiche alla tesi della nullità totale</vt:lpstr>
      <vt:lpstr> 2) La tesi della nullità parziale</vt:lpstr>
      <vt:lpstr> 2) Giustificazione tecnico giuridica dellaLa tesi della nullità parziale</vt:lpstr>
      <vt:lpstr> 2) Giustificazione tecnico giuridica dellaLa tesi della nullità parziale</vt:lpstr>
      <vt:lpstr> Principio di diritto affermato dalla corte</vt:lpstr>
      <vt:lpstr>La Nullità della clausola in deroga art. 1957 c.c.  </vt:lpstr>
      <vt:lpstr>Conseguenze delLa Nullità della clausola in deroga art. 1957 c.c.  </vt:lpstr>
      <vt:lpstr>Conseguenze della Nullità della clausola in deroga art. 1957 c.c.  </vt:lpstr>
      <vt:lpstr>Conseguenze della Nullità della clausola in deroga art. 1957 c.c.  </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Sezioni Unite n. 41994/2021 e la «nullità derivata» parziale delle fideiussioni conformi allo schema ABI.  Le conseguenze di diritto sostanziale, in particolare la nullità della clausola di deroga all’art.  1957 c.c. e l’impatto  sui contratti esistenti.  </dc:title>
  <dc:creator>Marco Zucchini</dc:creator>
  <cp:lastModifiedBy>Marco Zucchini</cp:lastModifiedBy>
  <cp:revision>11</cp:revision>
  <cp:lastPrinted>2023-06-13T16:45:22Z</cp:lastPrinted>
  <dcterms:created xsi:type="dcterms:W3CDTF">2023-06-07T18:26:56Z</dcterms:created>
  <dcterms:modified xsi:type="dcterms:W3CDTF">2023-06-14T14:32:22Z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